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sldIdLst>
    <p:sldId id="256" r:id="rId2"/>
    <p:sldId id="257" r:id="rId3"/>
    <p:sldId id="258" r:id="rId4"/>
    <p:sldId id="261" r:id="rId5"/>
    <p:sldId id="259" r:id="rId6"/>
    <p:sldId id="260" r:id="rId7"/>
    <p:sldId id="262" r:id="rId8"/>
    <p:sldId id="263" r:id="rId9"/>
    <p:sldId id="264" r:id="rId10"/>
    <p:sldId id="265" r:id="rId11"/>
    <p:sldId id="267" r:id="rId12"/>
    <p:sldId id="268" r:id="rId13"/>
    <p:sldId id="269" r:id="rId14"/>
    <p:sldId id="271" r:id="rId15"/>
    <p:sldId id="272"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31T09:55:11.743"/>
    </inkml:context>
    <inkml:brush xml:id="br0">
      <inkml:brushProperty name="width" value="0.1" units="cm"/>
      <inkml:brushProperty name="height" value="0.1" units="cm"/>
      <inkml:brushProperty name="color" value="#E71224"/>
    </inkml:brush>
  </inkml:definitions>
  <inkml:trace contextRef="#ctx0" brushRef="#br0">423 393 608,'5'-15'299,"5"-28"-104,-10 40-91,1 0 1,-1 0-1,0 1 0,-1-1 1,1 0-1,0 0 1,-1 0-1,0 1 1,0-1-1,1 0 1,-2 1-1,1-1 0,0 1 1,-1-2-105,-2-4 279,0 0 1,1 0-1,-1 0 1,2-1 0,-1 1-1,1-3-279,-3-6 46,4 3-42,7 21-5,-5-17 228,-3 5-35,-4 11-32,4-1 330,4-8-229,-1 1-232,1 0 1,-1-1-1,1 1 1,0 0-1,0 0 1,0 0-1,0 0 0,0 0 1,0 1-1,0-1 1,1 0-1,0 0-29,-1 2 40,-1-1-1,0 1 1,0-1-1,0 0 1,0 0-1,0 0 1,0 1-1,0-1 1,0 0-1,0 0 1,0 0-1,-1 0 1,1 0-1,0-1 1,-1 1-1,1 0 0,0-1-39,1-8 442,-2 10-438,0-1 0,0 1 0,0 0 0,0 0 0,0 0-1,0 0 1,0-1 0,0 1 0,0 0 0,0 0 0,0 0 0,0 0 0,0 0-1,0 0 1,0-1 0,0 1 0,-1 0 0,1 0 0,0 0 0,0 0 0,0 0 0,0 0-1,0 0 1,0 0 0,-1-1 0,1 1 0,0 0 0,0 0 0,0 0 0,0 0-1,0 0 1,-1 0 0,1 0 0,0 0 0,0 0 0,0 0 0,0 0 0,0 0-1,-1 0 1,1 0 0,0 0 0,0 0 0,0 0 0,0 0 0,0 0 0,-1 0-4,-12-1 112,12 2-110,1-1 0,-1 0 0,1 1-1,0-1 1,-1 0 0,1 0 0,-1 1 0,1-1 0,-1 0 0,1 0 0,-1 0 0,0 0 0,1 0 0,-1 0 0,1 0 0,-1 0 0,1 0-1,-1 0 1,1 0 0,-1 0 0,1 0 0,-1-1 0,1 1 0,-1 0 0,1 0 0,-1 0 0,1-1 0,-1 1 0,1 0 0,0-1 0,-1 1 0,1 0-1,-1-1 1,1 1 0,0 0 0,-1-1 0,1 1 0,0-1 0,0 1 0,-1-1 0,1 1 0,0-1 0,0 1 0,0-1 0,-1 1 0,1-1 0,0 1-1,0-1 1,0 1 0,0-1 0,0 1 0,0-1 0,0 1 0,0-1 0,0 1 0,0-1 0,1 1 0,-1-1-2,1-6 14,1 0 0,0 0 0,0 0 0,1 1 0,0-1 0,0 1-14,-1 1 36,1 0 0,-1 0 1,0 0-1,0-1 0,-1 1 0,1 0 1,-1-1-1,0 1 0,-1-1 0,1 1 1,-1-4-37,-1 9 7,1-1 1,0 0-1,-1 0 1,1 0-1,0 0 1,-1 0-1,1 1 1,-1-1-1,1 0 1,-1 0-1,0 1 1,1-1-1,-1 0 1,0 1-1,1-1 1,-1 1-1,0-1 1,0 1-1,0-1 1,0 1-1,1-1 1,-1 1-1,0 0 1,0-1-1,0 1 1,0 0-1,0 0 1,0 0-1,0 0 1,0 0 0,0 0-1,0 0 1,1 0-1,-1 0 1,0 0-8,-1 1 2,0-1 0,0 0 1,0 0-1,0 1 1,0-1-1,0 1 0,0 0 1,0-1-1,0 1 1,1 0-1,-1 0 0,0 0 1,1 0-1,-1 1 1,0-1-1,0 1-2,-7 12 1,8-12 1,0 0-1,0 0 0,-1 0 0,1 0 0,-1-1 0,1 1 1,-1 0-1,1-1 0,-1 1 0,0-1 0,0 1 0,0-1 0,0 0 1,0 0-1,0 0-1,0 1 1,0-1-1,1 0 1,-1 0 0,0 1-1,1-1 1,-1 1 0,1 0-1,-1-1 1,1 1 0,0 0 0,0 0-1,0 0 1,0 0 0,0 0-1,0 0 1,1 0 0,-1 0 0,0 2-1,-9 19 5,10-22-3,-1 0-1,1 0 0,0 0 0,0 0 0,0 0 0,0 0 0,0 0 0,0 0 0,0 0 0,0 0 0,0 0 0,1 0 0,-1 0 0,0 0 0,1 0 1,-1 0-1,1 0 0,-1 0 0,1 0 0,-1-1 0,1 1 0,-1 0 0,1 0 0,0 0 0,0-1 0,-1 1 0,1 0 0,0-1 0,0 1 0,0-1-1,-1 0 1,0 0-1,1 0 1,-1 0-1,0 0 1,0 0-1,1 0 0,-1 0 1,0 0-1,0 0 1,1 0-1,-1 0 1,0 0-1,0 0 1,1 0-1,-1 0 0,0 0 1,0 0-1,0 0 1,1 1-1,-1-1 1,0 0-1,0 0 0,1 0 1,-1 0-1,0 0 1,0 1-1,0-1 1,0 0-1,1 0 0,-1 0 1,0 1-1,0-1 1,0 0-1,0 0 1,0 1-1,0-1 0,1 0 1,-1 0-1,0 1 1,0-1-1,0 0 1,0 0-1,0 1 0,0-1 1,0 0-1,0 0 1,0 1-1,0-1 1,0 0-1,0 0 0,0 1 1,-1-1-1,1 0 1,0 0-1,0 1 1,0-1-1,0 0 0,-1 19 18,1-18-15,-1 2 3,0 0 0,1 0 0,-1-1 0,0 1 0,0 0 1,0-1-1,-1 1 0,0 1-6,1-3 3,0 1-1,0 0 1,0-1 0,0 1 0,1-1-1,-1 1 1,0 0 0,1 0 0,-1-1-1,1 1 1,0 0 0,0 0 0,0 0 0,0-1-1,0 1 1,0 0 0,0 1-3,1 0 4,-1 0 0,0 0-1,0 0 1,0 0 0,0 0 0,-1 1 0,1-1 0,-1 0 0,0 0-4,1 0 24,-1 0 0,0 0 1,1 1-1,0-1 0,0 0 1,0 0-1,0 0 0,0 1-24,1-3 11,-1-1 0,1 1 0,-1 0 0,1 0 0,-1 0 0,1 0 0,0-1 0,-1 1 0,1 0 0,0-1 0,-1 1 0,1 0 0,0-1 0,0 1 0,0-1-11,0 1 4,0 0 1,1-1-1,-1 1 0,0 0 0,0 0 0,0 0 0,0 0 0,0 0 1,-1 0-1,1 0 0,0 0 0,0 0 0,-1 1-4,3 10 29,0-1 0,-1 1 0,-1 0 0,0 0-1,-1 0 1,0-1 0,-1 1 0,0 0 0,-1 0 0,0-1 0,-1 3-29,-2-2 3,1 1 1,1 0 0,0 0 0,1 0-1,-1 7-3,2-12 2,0 0 0,-1 0 0,0 0-1,-2 4-1,-6 28 13,10-38-12,0 0-1,0 0 1,0 0-1,0 0 1,0 1 0,0-1-1,1 0 1,-1 0-1,1 0 1,-1 0 0,1 0-1,0 0 1,0 0-1,0 0 1,0-1 0,1 2-1,1 2 0,1 0 0,-1 0 0,0 1 0,0-1 1,-1 1-1,1-1 0,-1 1 0,-1 0 0,1 0 1,-1 0-1,1 2 0,-2 7 3,1-1 0,-2 1 0,0-1 0,-1 2-3,1-7 4,0 15-4,1-16 0,-1 0 0,0-1 0,0 1 0,0 0 0,-1 0 0,-2 6 0,3-10 1,0-1-1,0 1 1,1 0 0,0 0-1,0-1 1,0 1-1,0 0 1,0 0 0,1-1-1,-1 1 1,1 0-1,0 0 1,1-1 0,-1 1-1,0-1 1,2 2-1,-2-1 1,1 0-1,0 1 1,-1-1-1,0 0 1,0 1 0,0 0-1,-1-1 1,1 1 0,-1 0-1,-1 3 0,-3 36 6,-3 16 4,-16 1-10,10 29 6,3-12-1,7-62-10,-2 24-14,-6 28 32,7-44-9,3-19-4,0-1-1,0 0 1,1 1-1,0-1 1,-1 1-1,2-1 1,-1 1-1,0 0 1,4 47 0,-2-43 2,-1 1 0,-1-1 0,1 1 0,-2-1 0,1 0 0,-1 1 0,-1 0-2,-1 21-14,2-23 16,-1 1-1,0-1 0,0 0 0,0 0 1,-1 0-1,-2 3-1,2-4 1,0 0 0,1-1 1,0 1-1,0 0 0,0 0 0,1 0 0,0 6-1,4-2-7,-3-10 6,1 0 0,0 1 0,-1-1 0,0 0 0,1 1 0,-1-1 0,0 0 0,0 1 0,1-1 1,-1 0-1,0 1 0,0-1 0,-1 0 0,1 1 0,0-1 0,0 0 0,-1 1 0,1-1 0,-1 0 1,1 1-1,-1-1 1,1 1 0,0 0 1,0 1 0,1-1 0,-1 0 0,0 0 0,1 0 0,-1 0 0,1 0-1,0 0 1,0 0 0,0 0 0,0 0-1,0-1 0,0 1 1,-1 1-1,1-1 1,0 0 0,-1 0-1,1 0 1,-1 0-1,0 1 1,1-1-1,-1 0 1,0 0-1,-1 1 1,1-1 0,0 0-1,-1 0 1,1 1-1,-1-1 1,1 0-1,-1 0 1,0 0-1,0 0 1,0 0 0,0 0-1,0 0 1,-1 0-1,1-1 1,-1 1-1,1 0 1,-1 0-1,-2 3 0,-3 6 0,2-1 0,-1 1 0,1 0 0,0 2 0,-18 37 0,16-38 0,4-6 0,0-1 0,0 0 0,-1 0 0,1 0 0,-1 0 0,-4 3 0,5-5 0,1 1 0,0-1 0,0 0 0,0 0 0,0 1 0,0 0 0,1-1 0,0 1 0,-1 0 0,1-1 0,1 1 0,-1 1 0,-10 29 0,-6-5 0,8-15 0,1 0 0,-6 15 0,13-27 0,0 0 0,0 1 0,-1-1 0,1 0 0,-1 0 0,1 0 0,-1-1 0,0 1 0,0 0 0,0-1 0,0 1 0,-1 0 0,1-1 0,1 0 0,-1 0 0,0 1 0,0-1 0,1 1 0,-1-1 0,1 1 0,-1 0 0,1-1 0,0 1 0,0 0 0,0 0 0,0 0 0,0 0 0,0 0 0,0 0 0,1 0 0,-1 2 0,1 2 0,0 0 0,0 1 0,1-1 0,-1 1 0,2-1 0,-1 0 0,1 1 0,0-1 0,0 0 0,0 0 0,1 0 0,2 3 0,9 24 0,8 13-16,-17-40 16,1 1 0,0-1 0,0 0 0,0 0 0,1 0 0,0-1 0,0 0 0,5 2 0,19 9-16,-20-13 9,-10-4 8,0 2-1,0-1 1,0 0-1,0 0 0,0 0 1,0 0-1,1 1 0,-1-1 1,0 0-1,0 1 0,0-1 1,0 1-1,0 0 0,0-1 1,0 1-1,-1 0 1,1-1-1,0 1 0,0 0 0,-4 0 13,2 8-9,1-8-4,0 0 0,0 0 0,0 0 0,0 0 0,1 0 0,-1 1 0,0-1 0,1 0 0,-1 0-1,1 0 1,0 0 0,-1 0 0,1-1 0,-1 1 0,1 0 0,0 0 0,0 0 0,0 0 0,0-1 0,-1 1 0,1 0 0,8 6 0,3 2 0,-6-6 0,-1-1 0,-4-3 0,-5 0 3,3 9 2,5 9 3,0-7-8,4 7 0,-2-12 0,-6-5 0,0 0 0,0 0 0,0 0 0,0 1 0,0-1 0,0 0 0,0 0 0,0 0 0,1 0 0,-1 0 0,0 0 0,0 1 0,0-1 0,0 0 0,0 0 0,1 0 0,-1 0 0,0 0 0,0 0 0,0 0 0,0 0 0,1 0 0,-1 0 0,0 0 0,0 0 0,0 0 0,0 0 0,1 0 0,-1 0 0,0 0 0,0 0 0,0 0 0,0 0 0,1 0 0,-1 0 0,0 0 0,0 0 0,0 0 0,0 0 0,1 0 0,-1 0 0,0-1 0,0 1 0,0 0 0,0 0 0,0 0 0,0 0 0,1 0 0,-1 0 0,0-1 0,0 1 0,0 0 0,0 0 0,0 0 0,0 0 0,0-1 0,0 1 0,0 0 0,0 0 0,0 0 0,19 0 0,-10 11 0,-8-9 0,0-1 0,0 1 0,1 0 0,-1 0 0,1-1 0,-1 1 0,1 0 0,0-1 0,0 0 0,-1 1 0,1-1 0,0 0 0,1 1 0,-2-1 1,0 0-1,0-1 0,-1 1 1,1 0-1,0 0 1,-1 1-1,1-1 0,-1 0 1,1 0-1,-1 0 0,0 0 1,0 0-1,1 0 1,-1 1-1,0-1 0,0 0 1,0 0-1,0 0 1,0 1-1,0-1 0,-1 1 0,-3 34 8,-8-2-8,8-22 0,0 0 0,0 0 0,-1 12 0,5-23 0,0-1 0,0 1 0,0-1 0,0 0 0,-1 1 0,1-1 0,0 0 0,0 1 0,0-1 0,0 1 0,0-1 0,0 0 0,1 1 0,-1-1-1,0 1 1,0-1 0,0 0 0,0 1 0,0-1 0,1 0 0,-1 1 0,0-1 0,0 0 0,0 1 0,1-1 0,-1 0 0,0 1 0,1-1 0,-1 0 0,0 0 0,1 1 0,-1-1-1,0 0 1,1 0 0,-1 0 0,0 0 0,1 1 0,-1-1 0,0 0 0,1 0 0,-1 0 0,1 0 0,-1 0 0,0 0 0,1 0 0,-1 0 0,4 0-1,-1-1 0,0 0 1,0 0-1,0 1 0,0-2 1,0 1-1,-1 0 0,2-1 1,11-6-4,0-1 0,11-9 4,-8 7 0,-15 10 0,0-1 0,0 0 1,0 0-1,0 0 0,0 0 0,0 0 1,-1-1-1,1 1 0,-1-1 0,0 0 1,1 0-1,0-1 0,32-46-3,-34 49 4,-1 0 0,1 0 0,0 1 0,-1-1 0,1 0-1,0 1 1,0-1 0,0 0 0,0 1 0,0 0 0,0-1-1,0 1 1,0-1 0,0 1 0,0 0 0,0 0 0,0 0 0,0-1-1,0 1 1,0 0 0,0 0 0,1 1-1,-51 92 29,43-74-29,5-14-177,-1 0 0,0 0 0,1 0 0,-1-1 0,-1 1 0,-1 3 177,-1-6-1662,0-7-160</inkml:trace>
  <inkml:trace contextRef="#ctx0" brushRef="#br0" timeOffset="6320.946">394 2841 704,'6'-18'1123,"0"2"-2,-1-1 1,-1 1 0,0-2-1122,-4 15 48,1 1 0,-1 0 0,1 0 0,0 0 1,0 0-1,0 0 0,0 0 0,0 0 0,0 0 1,0 0-1,1 0 0,-1 0 0,1 1 0,-1-1 0,1 1 1,0-1-1,-1 1 0,2-1-48,-3 2 4,1 0 1,0-1-1,-1 1 1,1 0-1,-1 0 1,1-1 0,0 1-1,-1 0 1,1 0-1,0 0 1,-1 0-1,1 0 1,0 0-1,-1 0 1,1 0-1,0 0 1,-1 0-1,1 1 1,0-1-1,-1 0 1,1 0-1,0 1 1,0-1-5,0 1 7,0 0 0,0 0 0,0 0 0,0 1 0,0-1 0,0 0 1,0 0-1,0 1 0,-1-1 0,1 0 0,0 1 0,-1-1 0,1 1 0,-1-1 1,1 1-8,4 28 181,-4-22-132,1 0 1,0 0-1,0 0 0,2 3-49,-1 3 41,-3-11 7,0 0 0,1-1 0,0 1 0,-1 0 0,1-1 0,0 1 0,0-1 0,0 1 0,0-1 0,2 2-48,-2-2 45,-1-1 0,1 1 1,-1-1-1,0 0 0,1 1 0,-1-1 1,0 1-1,0-1 0,0 1 1,0-1-1,0 1 0,0-1 0,0 0 1,-1 1-1,1-1 0,0 1-45,-8 25 116,-1-5-63,1 1-1,1-1 1,0 1 0,2 1-1,-1 18-52,5-32 22,0-1 0,1 1 0,0 0 0,0 0 0,1 0 0,1 0 0,0-1 0,0 1 0,1-1 0,0 1 0,0-1 0,1 0-1,1 0 1,-1 0 0,3 2-22,7 7 93,-8-10-66,0 1 0,0 0 0,-1 0-1,3 7-26,-6-13 2,1 0 0,-1-1-1,0 1 1,1 0-1,-1-1 1,1 1 0,0-1-1,0 0 1,0 0 0,0 0-1,1 0-1,17 14 6,-14-9-5,-3-3 1,1-1 0,-1 1 0,0 1 0,0-1 0,-1 1 1,1-1-1,-1 1 0,0 0 0,0 0 0,-1 0 0,1 1 0,-1-1 0,-1 1 0,1-1 0,0 4-2,2 6 0,0-1 0,1 0 0,1 0 0,1-1 0,0 1 0,-6-12 1,-1-1-1,1 1 0,0-1 0,0 0 1,0 0-1,0 1 0,1-1 1,-1 0-1,0 0 0,0 0 0,1 0 1,-1 0-1,0 0 0,1-1 1,-1 1-1,2 0 0,6 4 3,-5-3-1,-1 1 0,0 0 0,1 0 0,-1 0 0,-1 0 0,1 0 0,0 1-1,0 0-1,6 9 9,-2-7-12,-4 2-4,-2-4 10,0 0 0,1 1 0,-1-1 0,1 0 0,0 0 0,0 0-1,0-1 1,0 1 0,1 0-3,-2-2 0,0-1 0,-1 1-1,1 0 1,-1-1 0,0 1 0,1 0-1,-1 0 1,0-1 0,0 1-1,0 0 1,0 0 0,0 0-1,-1-1 1,1 1 0,0 0-1,-1-1 1,0 1 0,1 0-1,-1-1 1,0 1 0,0-1-1,0 2 2,0-1-1,0 0 0,0-1 0,0 1 0,0 0 0,1 0 0,-1 0 0,0 0 0,1 0 0,0 0 0,-1 0 0,1 0 0,0 0 1,0 0-1,0 0 0,1 0 0,-1 0 0,0 0 0,1 0 0,0 1 0,9 16 9,-7-12-2,1 0 0,-1-1 0,2 1 0,3 4-7,-5-7 1,0-1 0,-1 0-1,1 0 1,1 0-1,-1 0 1,0-1 0,1 1-1,-1-1 1,1 0-1,0 0 1,0 0 0,0-1-1,0 1 1,0-1 0,0 0-1,0 0 1,0 0-1,0-1 1,1 1 0,-1-1-1,0 0 1,5-1-1,12 3 16,1-1 46,-21-2-64,0 1 0,0-1 0,0 1 0,0-1 0,-1 1 0,1-1 0,0 0 0,0 0 0,-1 1 0,1-1 0,0 0 0,-1 0 0,1 0 0,0 1 0,-1-1 0,0 0 0,1 0 0,-1 0 0,1 0 0,-1 0 0,0 0 0,0 0 0,1-1 2,-1 1 0,1-1-1,0 1 1,0 0 0,0 0 0,0 0-1,0-1 1,0 1 0,0 0 0,1 0-1,-1 1 1,0-1 0,0 0 0,1 0-1,-1 1 1,1-1 0,-1 0 0,0 1-1,1 0 1,-1-1 0,1 1 0,-1 0 0,1 0-1,0 0 1,0 0 0,7-2-8,-6 3 10,-1 1 0,1-1-1,0 1 1,-1 0 0,0 0-1,1 0 1,-1 0 0,2 3-2,28 20 13,-30-24-13,0-1 0,0 0 0,0 1 1,0-1-1,0 0 0,0 0 0,0-1 0,0 1 0,0 0 0,0-1 0,0 1 0,0-1 0,0 0 0,0 1 1,-1-1-1,1 0 0,0 0 0,0 0 0,-1 0 0,1-1 0,0 1 0,0-1 0,1 0 1,0 1-1,0-1 0,-1 1 1,1 0-1,0 0 0,0 0 0,3-1 0,-5 2 0,0 0 0,1 0 0,-1 0 1,0 1-1,0-1 0,0 0 0,0 1 0,1-1 0,-1 0 0,0 1 0,0-1 0,0 1 0,0 0 0,0-1 0,0 1 0,0 0 0,0 0 0,0 0 0,0-1 0,-1 1 0,1 0 0,0 0 0,0 0 0,-1 0 0,1 0 0,0 1 0,16 33 0,-14-28 0,1 1 0,0-1 0,0 0 0,1 0 0,-1 0 0,1-1 0,2 2 0,-5-5 1,0 0-1,0 0 0,0 0 1,-1 0-1,1 0 0,-1 1 0,0-1 1,0 0-1,0 1 0,0-1 1,-1 1-1,0-1 0,1 1 0,-1 0 1,0-1-1,-1 1 0,1-1 1,-1 3-1,0 11 2,17 20 57,-16-36-59,1 1 1,0 0-1,-1-1 0,1 1 1,0-1-1,0 1 0,0-1 1,0 1-1,0-1 0,1 1 1,-1-1-1,0 0 0,1 0 1,-1 0-1,0 0 0,1 0 1,-1 0-1,1 0 0,0 0 1,-1-1-1,1 1 0,0-1 1,-1 1-1,1-1 1,0 1-1,0-1 0,-1 0 1,1 0-1,0 0 0,0 0 1,0 0-1,-1-1 0,1 1 1,0 0-1,0-1 0,-1 1 1,1-1-1,0 0 0,-1 1 1,1-1-2,-1 0 2,0 1-1,-1 0 0,1 0 1,-1-1-1,1 1 0,0 0 1,-1 0-1,1 0 0,0 0 0,-1 0 1,1 0-1,0 0 0,-1 0 1,1 0-1,0 1 0,-1-1 0,1 0 1,-1 0-1,1 1 0,0-1 1,-1 0-1,1 0 0,-1 1 0,1-1 1,-1 1-1,1-1 0,-1 1 1,1-1-1,-1 0 0,1 1 0,-1 0 1,0-1-1,1 1 0,-1-1 1,0 1-1,1 0 0,-1-1 0,0 1 0,1 0 1,-1-1-1,0 1 0,1-1 1,-1 1-1,1 0 0,-1-1 0,1 0 1,-1 1-1,1-1 0,-1 1 1,1-1-1,-1 1 0,1-1 0,-1 0 1,1 1-1,0-1 0,-1 0 1,1 0-1,0 0 0,-1 1 0,1-1 1,0 0-1,-1 0 0,1 0 1,0 0-1,-1 0 0,1 0 1,0 0-1,-1 0 0,1-1 0,0 1 1,-1 0-1,1 0 0,0 0 1,-1-1-1,1 1 0,5-3 3,1-1 0,-1 0 0,0 0 0,-1 0 1,5-4-4,-7 4 2,1 1 0,0 0 0,0 0 1,0 0-1,0 1 0,0-1 0,1 1 1,-1 0-1,1 0 0,-1 0 0,1 1 1,5-1-3,9-4 2,-11 3 0,-8 3-2,0 0 0,0 0 0,0 0 0,0 0 0,1 0 0,-1 0 0,0 0 0,0 0 0,0 0 0,0 0 0,0 0 0,0 0 0,0 0 0,0 0 0,0 0 0,0 0 0,0 0 0,0 0 0,0 0 0,0 0 0,1 0 0,-1 0 0,0 1 0,0-1 0,0 0 0,0 0 0,0 0 0,0 0 0,0 0 0,0 0 0,0 0 0,0 0 0,0 0 0,0 0 0,0 0 0,0 0 0,0 0 0,0 0 0,0 0 0,0 0 0,0 0 0,0 1 1,0-1-1,0 0 0,0 0 0,0 0 0,0 0 0,0 0 0,0 0 0,0 0 0,0 0 0,0 0 0,0 0 0,0 0 0,0 0 0,0 0 0,0 1 0,0-1 0,0 0 0,0 0 0,0 0 0,0 0 0,0 0 0,0 0 0,0 0 0,-1 3-129,0-1 1,-1 1-1,1 0 0,0-1 1,-1 1-1,0-1 0,1 0 1,-1 1-1,0-1 1,0 0-1,0 0 0,-1 0 1,1 0-1,-1-1 129,-16 11-1363</inkml:trace>
  <inkml:trace contextRef="#ctx0" brushRef="#br0" timeOffset="9577.111">1386 4084 832,'-2'0'135,"-1"1"0,1-1 0,-1-1 0,1 1 0,-1 0 0,1-1 0,-1 1 1,1-1-1,-1 1 0,1-1 0,-1 0 0,1 0 0,0 0 0,0-1 0,0 1 0,-1-1 0,1 1 0,-1-2-135,1 0 109,1 1 0,-1-1 1,1 0-1,0 1 1,0-1-1,0 0 0,0 0 1,0 0-1,1 0 1,-1 0-1,1 0 0,0 0 1,0 1-1,0-1 1,0 0-1,1-2-109,-1-2 84,0 0 1,1 1-1,0-1 1,0 0-1,1 0 1,-1 1-1,2-1 1,-1 1-1,1-1 1,0 1-1,0 0 1,0 0-1,1 0 1,0 1-1,1-1 1,-1 1-1,1 0 1,0 0-1,0 0 1,0 1-1,6-4-84,-6 7 38,0 0 1,0 0-1,0 0 0,0 0 0,0 1 0,0 0 1,3 0-39,6 0 204,-10 0-135,-1 1 0,1 0-1,-1-1 1,1 1-1,-1 1 1,0-1 0,1 0-1,-1 1 1,0 0 0,0 0-1,0 0 1,0 0-1,0 0 1,-1 0 0,1 1-1,-1-1 1,3 4-69,-1-2 38,0 0-1,0 0 1,1-1-1,0 1 1,0-1 0,0 0-1,3 2-37,-2-3 58,-1 1 1,1 0-1,-1 0 0,0 0 0,0 1 0,0 0 0,-1 0 0,1 0 1,-1 0-1,0 1 0,0 0 0,0 0 0,2 4-58,5 10 65,-1 1 0,-1 0 0,2 8-65,-3-6 16,2 0-1,5 6-15,-14-25 4,0 0 0,1-1-1,-1 0 1,1 1 0,0-1 0,0 0-1,-1 0 1,2 0 0,-1 0 0,0 0-1,0 0 1,1 0 0,0 0-4,0-1 4,1-1-1,-1 1 1,0 0 0,1-1-1,-1 0 1,1 0 0,-1 0 0,1 0-1,-1 0 1,1-1 0,-1 1-1,2-2-3,31-6 19,-27 5-15,0 0-1,1 1 1,-1 1 0,0-1-1,1 2 1,-1-1 0,1 1-1,5 1-3,16-2 6,-28 1-5,1-1-1,-1 1 1,0 0 0,0 0 0,1 0-1,-1 0 1,0 1 0,0-1 0,0 1-1,1 0 1,-1 0 0,0 0 0,0 0-1,1 1 1,0 0-1,0 0 1,0 0 1,0 1-1,0 0 1,0 0 0,0 0-1,-1 0 1,1 0-1,-1 1 1,0 0 0,2 2-2,11 18 9,-1 0 0,0 1 1,10 26-10,-19-36 4,0 1 1,-1-1-1,-1 1 1,0 0-1,-1 0 1,-1 0-1,0 0 1,-1 1-5,-1-14 2,0 0 0,1 0 1,-1 0-1,0 0 1,1 0-1,0 0 0,0 0 1,0 0-1,0-1 1,0 1-1,1 0 1,-1-1-1,1 1 0,-1-1 1,1 0-1,0 1 1,0-1-1,0 0 0,1 0 1,-1 0-1,0 0 1,1-1-1,-1 1 1,1-1-1,-1 1 0,1-1 1,0 0-1,0 0 1,0 0-1,-1 0 0,1-1 1,3 1-3,4-1 24,-1 1 0,1 0 0,0 0 0,-1 0 0,1 2 0,-1-1 0,1 1 0,2 2-24,10-4 22,-21-2-18,0 1-1,0 0 1,1-1-1,-1 1 1,0 0-1,1 0 1,-1 0-1,0 0 1,1 0-1,-1 1 1,0-1-1,1 0 0,-1 1 1,0-1-1,0 0 1,1 1-1,-1 0 1,0-1-1,0 1 1,0 0-1,0-1 1,1 1-4,-1 2 3,1-1 0,0-1 0,-1 1 1,1 0-1,0 0 0,1-1 1,-1 1-1,0-1 0,0 1 0,1-1 1,-1 0-1,0 0 0,1 0 0,-1 0 1,1-1-1,-1 1 0,3-1-3,9 4-5,17 7 1,-26-8 6,0-1 0,1 0 0,-1 0-1,1-1 1,-1 0 0,1 0 0,0 0-1,0 0 1,-1-1 0,4 0-2,3 0 0,-1 1 0,1 1 0,-1 0 0,0 0 0,6 3 0,-12-3 0,0 1 0,0 0 0,-1 0 0,0 0 0,1 1 0,-1 0 0,0-1 0,0 1 0,-1 1 0,1-1 0,-1 1 0,0-1 0,1 3 0,1 0 0,0 1 0,1-1 0,1 0 0,1 1 0,0-1 1,1-1 1,1 0 0,-1-1-1,1 0 1,0 0-1,0-1 1,0 0 0,1-1-1,-1 0 1,7 0-2,6 1 3,-1-1 0,1-1 1,0-2-1,11 0-3,-14-2 2,-16 1-2,0 0 1,1 1-1,-1 0 0,0-1 0,0 1 0,1 1 0,-1-1 0,0 1 0,0-1 0,0 1 0,0 1 0,0-1 0,0 0 0,0 1 0,1 0 0,-2 0 2,11 9-7,-14-11 6,0 0 0,0 1-1,1-1 1,-1 0 0,0 0 0,1 1 0,-1-1 0,0 0 0,0 0 0,0 1-1,1-1 1,-1 0 0,0 1 0,0-1 0,0 0 0,0 1 0,0-1 0,1 0-1,-1 1 1,0-1 0,0 0 0,0 1 0,0-1 0,0 1 0,0-1 0,0 0-1,0 1 1,0-1 0,-1 0 0,1 1 0,0-1 0,0 0 0,0 1-1,0-1 1,0 0 0,-1 1 0,1-1-1,-1-1-1,0 0-1,0-1 1,-1 1 0,1-1-1,1 1 1,-1-1 0,0 0-1,0 1 1,1-1 0,-1 0-1,0 1 1,1-2 1,-18-12 240,5 7-669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8A87A34-81AB-432B-8DAE-1953F412C126}" type="datetimeFigureOut">
              <a:rPr lang="en-US" smtClean="0"/>
              <a:t>4/2/2019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6D22F896-40B5-4ADD-8801-0D06FADFA095}" type="slidenum">
              <a:rPr lang="en-US" smtClean="0"/>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951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193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8A87A34-81AB-432B-8DAE-1953F412C126}" type="datetimeFigureOut">
              <a:rPr lang="en-US" smtClean="0"/>
              <a:t>4/2/2019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6D22F896-40B5-4ADD-8801-0D06FADFA095}"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867897"/>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398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8A87A34-81AB-432B-8DAE-1953F412C126}" type="datetimeFigureOut">
              <a:rPr lang="en-US" smtClean="0"/>
              <a:t>4/2/2019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6D22F896-40B5-4ADD-8801-0D06FADFA095}"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95828"/>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676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64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723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298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53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001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8A87A34-81AB-432B-8DAE-1953F412C126}" type="datetimeFigureOut">
              <a:rPr lang="en-US" smtClean="0"/>
              <a:pPr/>
              <a:t>4/2/2019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6D22F896-40B5-4ADD-8801-0D06FADFA095}"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793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5BA332-743B-47CA-A26A-612B441C1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012999-62CB-478E-9402-BCC7426DE59D}"/>
              </a:ext>
            </a:extLst>
          </p:cNvPr>
          <p:cNvSpPr>
            <a:spLocks noGrp="1"/>
          </p:cNvSpPr>
          <p:nvPr>
            <p:ph type="ctrTitle"/>
          </p:nvPr>
        </p:nvSpPr>
        <p:spPr>
          <a:xfrm>
            <a:off x="963305" y="648987"/>
            <a:ext cx="6231263" cy="5560026"/>
          </a:xfrm>
        </p:spPr>
        <p:txBody>
          <a:bodyPr anchor="ctr">
            <a:normAutofit/>
          </a:bodyPr>
          <a:lstStyle/>
          <a:p>
            <a:pPr algn="r"/>
            <a:br>
              <a:rPr lang="en-US" sz="4400" dirty="0"/>
            </a:br>
            <a:r>
              <a:rPr lang="en-US" sz="4400" dirty="0"/>
              <a:t>Utilization of slags for development of fire resistant geopolymers</a:t>
            </a:r>
            <a:br>
              <a:rPr lang="en-US" sz="4400" dirty="0"/>
            </a:br>
            <a:endParaRPr lang="en-US" sz="4400" dirty="0"/>
          </a:p>
        </p:txBody>
      </p:sp>
      <p:sp>
        <p:nvSpPr>
          <p:cNvPr id="3" name="Subtitle 2">
            <a:extLst>
              <a:ext uri="{FF2B5EF4-FFF2-40B4-BE49-F238E27FC236}">
                <a16:creationId xmlns:a16="http://schemas.microsoft.com/office/drawing/2014/main" id="{42253CBA-7069-44FD-AB11-5730EDDAE6A1}"/>
              </a:ext>
            </a:extLst>
          </p:cNvPr>
          <p:cNvSpPr>
            <a:spLocks noGrp="1"/>
          </p:cNvSpPr>
          <p:nvPr>
            <p:ph type="subTitle" idx="1"/>
          </p:nvPr>
        </p:nvSpPr>
        <p:spPr>
          <a:xfrm>
            <a:off x="7856387" y="648987"/>
            <a:ext cx="3689098" cy="5560026"/>
          </a:xfrm>
        </p:spPr>
        <p:txBody>
          <a:bodyPr anchor="ctr">
            <a:normAutofit/>
          </a:bodyPr>
          <a:lstStyle/>
          <a:p>
            <a:endParaRPr lang="en-US" sz="2800" dirty="0"/>
          </a:p>
          <a:p>
            <a:r>
              <a:rPr lang="en-US" sz="2800" dirty="0"/>
              <a:t>Prof. D. Panias  </a:t>
            </a:r>
          </a:p>
          <a:p>
            <a:r>
              <a:rPr lang="en-US" sz="2800" dirty="0"/>
              <a:t>Dr. K. Sakkas </a:t>
            </a:r>
          </a:p>
          <a:p>
            <a:r>
              <a:rPr lang="en-US" sz="2800" dirty="0"/>
              <a:t>Dr. I. Giannopoulou  </a:t>
            </a:r>
          </a:p>
          <a:p>
            <a:endParaRPr lang="en-US" sz="2800" dirty="0"/>
          </a:p>
        </p:txBody>
      </p:sp>
      <p:cxnSp>
        <p:nvCxnSpPr>
          <p:cNvPr id="10" name="Straight Connector 9">
            <a:extLst>
              <a:ext uri="{FF2B5EF4-FFF2-40B4-BE49-F238E27FC236}">
                <a16:creationId xmlns:a16="http://schemas.microsoft.com/office/drawing/2014/main" id="{B43093BA-D7C0-401B-9B54-E2965B1493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705855" y="3429000"/>
            <a:ext cx="3657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C11EBC8E-474B-4959-BDBE-ED4FA1730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301942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1" name="Subtitle 2">
            <a:extLst>
              <a:ext uri="{FF2B5EF4-FFF2-40B4-BE49-F238E27FC236}">
                <a16:creationId xmlns:a16="http://schemas.microsoft.com/office/drawing/2014/main" id="{68038AA2-3B3C-4386-B074-E3551C50A165}"/>
              </a:ext>
            </a:extLst>
          </p:cNvPr>
          <p:cNvSpPr txBox="1">
            <a:spLocks/>
          </p:cNvSpPr>
          <p:nvPr/>
        </p:nvSpPr>
        <p:spPr>
          <a:xfrm>
            <a:off x="9" y="6262769"/>
            <a:ext cx="12191991" cy="553826"/>
          </a:xfrm>
          <a:prstGeom prst="rect">
            <a:avLst/>
          </a:prstGeom>
        </p:spPr>
        <p:txBody>
          <a:bodyPr vert="horz" lIns="91440" tIns="45720" rIns="91440" bIns="45720" rtlCol="0" anchor="ctr">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2800" dirty="0"/>
              <a:t>Slag Valorization Symposium 2019</a:t>
            </a:r>
          </a:p>
        </p:txBody>
      </p:sp>
      <p:pic>
        <p:nvPicPr>
          <p:cNvPr id="5" name="Picture 4" descr="A black sign with white text&#10;&#10;Description automatically generated">
            <a:extLst>
              <a:ext uri="{FF2B5EF4-FFF2-40B4-BE49-F238E27FC236}">
                <a16:creationId xmlns:a16="http://schemas.microsoft.com/office/drawing/2014/main" id="{4E033B10-15CB-4299-8308-81B4A49B5487}"/>
              </a:ext>
            </a:extLst>
          </p:cNvPr>
          <p:cNvPicPr>
            <a:picLocks noChangeAspect="1"/>
          </p:cNvPicPr>
          <p:nvPr/>
        </p:nvPicPr>
        <p:blipFill>
          <a:blip r:embed="rId2">
            <a:lum bright="70000" contrast="-70000"/>
          </a:blip>
          <a:stretch>
            <a:fillRect/>
          </a:stretch>
        </p:blipFill>
        <p:spPr>
          <a:xfrm>
            <a:off x="388427" y="41405"/>
            <a:ext cx="1326614" cy="1330394"/>
          </a:xfrm>
          <a:prstGeom prst="rect">
            <a:avLst/>
          </a:prstGeom>
          <a:noFill/>
        </p:spPr>
      </p:pic>
      <p:sp>
        <p:nvSpPr>
          <p:cNvPr id="17" name="Title 1">
            <a:extLst>
              <a:ext uri="{FF2B5EF4-FFF2-40B4-BE49-F238E27FC236}">
                <a16:creationId xmlns:a16="http://schemas.microsoft.com/office/drawing/2014/main" id="{D5B45325-1BDA-4748-AB07-F9A88B483EF5}"/>
              </a:ext>
            </a:extLst>
          </p:cNvPr>
          <p:cNvSpPr txBox="1">
            <a:spLocks/>
          </p:cNvSpPr>
          <p:nvPr/>
        </p:nvSpPr>
        <p:spPr>
          <a:xfrm>
            <a:off x="1822466" y="68395"/>
            <a:ext cx="9981107" cy="1330394"/>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7700" b="0" i="1" kern="1200" cap="all" baseline="0">
                <a:solidFill>
                  <a:schemeClr val="tx2"/>
                </a:solidFill>
                <a:latin typeface="+mj-lt"/>
                <a:ea typeface="+mj-ea"/>
                <a:cs typeface="+mj-cs"/>
              </a:defRPr>
            </a:lvl1pPr>
          </a:lstStyle>
          <a:p>
            <a:pPr>
              <a:lnSpc>
                <a:spcPct val="100000"/>
              </a:lnSpc>
              <a:spcAft>
                <a:spcPts val="600"/>
              </a:spcAft>
            </a:pPr>
            <a:r>
              <a:rPr lang="en-US" sz="2400" dirty="0"/>
              <a:t>National Technical University of Athens</a:t>
            </a:r>
          </a:p>
          <a:p>
            <a:pPr>
              <a:lnSpc>
                <a:spcPct val="100000"/>
              </a:lnSpc>
              <a:spcAft>
                <a:spcPts val="600"/>
              </a:spcAft>
            </a:pPr>
            <a:r>
              <a:rPr lang="en-US" sz="2400" dirty="0"/>
              <a:t>School of Mining and metallurgical engineering</a:t>
            </a:r>
          </a:p>
          <a:p>
            <a:pPr>
              <a:lnSpc>
                <a:spcPct val="100000"/>
              </a:lnSpc>
              <a:spcAft>
                <a:spcPts val="600"/>
              </a:spcAft>
            </a:pPr>
            <a:r>
              <a:rPr lang="en-US" sz="2400" dirty="0"/>
              <a:t>Laboratory of metallurgy</a:t>
            </a:r>
          </a:p>
        </p:txBody>
      </p:sp>
    </p:spTree>
    <p:extLst>
      <p:ext uri="{BB962C8B-B14F-4D97-AF65-F5344CB8AC3E}">
        <p14:creationId xmlns:p14="http://schemas.microsoft.com/office/powerpoint/2010/main" val="258537772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Synthesis Conditions for ISO-834 fires</a:t>
            </a:r>
          </a:p>
        </p:txBody>
      </p:sp>
      <p:graphicFrame>
        <p:nvGraphicFramePr>
          <p:cNvPr id="5" name="Table 4">
            <a:extLst>
              <a:ext uri="{FF2B5EF4-FFF2-40B4-BE49-F238E27FC236}">
                <a16:creationId xmlns:a16="http://schemas.microsoft.com/office/drawing/2014/main" id="{5DF09014-1B91-4F79-8578-33A24D850228}"/>
              </a:ext>
            </a:extLst>
          </p:cNvPr>
          <p:cNvGraphicFramePr>
            <a:graphicFrameLocks noGrp="1"/>
          </p:cNvGraphicFramePr>
          <p:nvPr>
            <p:extLst>
              <p:ext uri="{D42A27DB-BD31-4B8C-83A1-F6EECF244321}">
                <p14:modId xmlns:p14="http://schemas.microsoft.com/office/powerpoint/2010/main" val="1237224296"/>
              </p:ext>
            </p:extLst>
          </p:nvPr>
        </p:nvGraphicFramePr>
        <p:xfrm>
          <a:off x="2030819" y="1294753"/>
          <a:ext cx="8129181" cy="2255520"/>
        </p:xfrm>
        <a:graphic>
          <a:graphicData uri="http://schemas.openxmlformats.org/drawingml/2006/table">
            <a:tbl>
              <a:tblPr firstRow="1" bandRow="1">
                <a:tableStyleId>{21E4AEA4-8DFA-4A89-87EB-49C32662AFE0}</a:tableStyleId>
              </a:tblPr>
              <a:tblGrid>
                <a:gridCol w="4065181">
                  <a:extLst>
                    <a:ext uri="{9D8B030D-6E8A-4147-A177-3AD203B41FA5}">
                      <a16:colId xmlns:a16="http://schemas.microsoft.com/office/drawing/2014/main" val="1513387525"/>
                    </a:ext>
                  </a:extLst>
                </a:gridCol>
                <a:gridCol w="4064000">
                  <a:extLst>
                    <a:ext uri="{9D8B030D-6E8A-4147-A177-3AD203B41FA5}">
                      <a16:colId xmlns:a16="http://schemas.microsoft.com/office/drawing/2014/main" val="3153702325"/>
                    </a:ext>
                  </a:extLst>
                </a:gridCol>
              </a:tblGrid>
              <a:tr h="370840">
                <a:tc gridSpan="2">
                  <a:txBody>
                    <a:bodyPr/>
                    <a:lstStyle/>
                    <a:p>
                      <a:pPr algn="ctr"/>
                      <a:r>
                        <a:rPr lang="en-US" sz="2800" dirty="0"/>
                        <a:t>Synthesis Conditions</a:t>
                      </a:r>
                      <a:endParaRPr lang="en-US" sz="2800" i="1" dirty="0"/>
                    </a:p>
                  </a:txBody>
                  <a:tcPr/>
                </a:tc>
                <a:tc hMerge="1">
                  <a:txBody>
                    <a:bodyPr/>
                    <a:lstStyle/>
                    <a:p>
                      <a:endParaRPr lang="en-US" dirty="0"/>
                    </a:p>
                  </a:txBody>
                  <a:tcPr/>
                </a:tc>
                <a:extLst>
                  <a:ext uri="{0D108BD9-81ED-4DB2-BD59-A6C34878D82A}">
                    <a16:rowId xmlns:a16="http://schemas.microsoft.com/office/drawing/2014/main" val="4226204621"/>
                  </a:ext>
                </a:extLst>
              </a:tr>
              <a:tr h="370840">
                <a:tc>
                  <a:txBody>
                    <a:bodyPr/>
                    <a:lstStyle/>
                    <a:p>
                      <a:pPr algn="ctr"/>
                      <a:r>
                        <a:rPr lang="en-US" sz="3200" dirty="0"/>
                        <a:t>Activator</a:t>
                      </a:r>
                    </a:p>
                  </a:txBody>
                  <a:tcPr/>
                </a:tc>
                <a:tc>
                  <a:txBody>
                    <a:bodyPr/>
                    <a:lstStyle/>
                    <a:p>
                      <a:pPr algn="ctr"/>
                      <a:r>
                        <a:rPr lang="en-US" sz="3200" dirty="0"/>
                        <a:t>KOH – 8M</a:t>
                      </a:r>
                    </a:p>
                  </a:txBody>
                  <a:tcPr/>
                </a:tc>
                <a:extLst>
                  <a:ext uri="{0D108BD9-81ED-4DB2-BD59-A6C34878D82A}">
                    <a16:rowId xmlns:a16="http://schemas.microsoft.com/office/drawing/2014/main" val="2571216454"/>
                  </a:ext>
                </a:extLst>
              </a:tr>
              <a:tr h="370840">
                <a:tc>
                  <a:txBody>
                    <a:bodyPr/>
                    <a:lstStyle/>
                    <a:p>
                      <a:pPr algn="ctr"/>
                      <a:r>
                        <a:rPr lang="en-US" sz="3200" dirty="0"/>
                        <a:t>Slag/Activator Ratio</a:t>
                      </a:r>
                    </a:p>
                  </a:txBody>
                  <a:tcPr/>
                </a:tc>
                <a:tc>
                  <a:txBody>
                    <a:bodyPr/>
                    <a:lstStyle/>
                    <a:p>
                      <a:pPr algn="ctr"/>
                      <a:r>
                        <a:rPr lang="en-US" sz="3200" dirty="0"/>
                        <a:t>6 g/mL</a:t>
                      </a:r>
                    </a:p>
                  </a:txBody>
                  <a:tcPr/>
                </a:tc>
                <a:extLst>
                  <a:ext uri="{0D108BD9-81ED-4DB2-BD59-A6C34878D82A}">
                    <a16:rowId xmlns:a16="http://schemas.microsoft.com/office/drawing/2014/main" val="1295153265"/>
                  </a:ext>
                </a:extLst>
              </a:tr>
              <a:tr h="370840">
                <a:tc>
                  <a:txBody>
                    <a:bodyPr/>
                    <a:lstStyle/>
                    <a:p>
                      <a:pPr algn="ctr"/>
                      <a:r>
                        <a:rPr lang="en-US" sz="3200" dirty="0"/>
                        <a:t>Foaming Agent</a:t>
                      </a:r>
                    </a:p>
                  </a:txBody>
                  <a:tcPr/>
                </a:tc>
                <a:tc>
                  <a:txBody>
                    <a:bodyPr/>
                    <a:lstStyle/>
                    <a:p>
                      <a:pPr algn="ctr"/>
                      <a:r>
                        <a:rPr lang="en-US" sz="3200" dirty="0"/>
                        <a:t>Al powder – 0,23% w/w</a:t>
                      </a:r>
                    </a:p>
                  </a:txBody>
                  <a:tcPr/>
                </a:tc>
                <a:extLst>
                  <a:ext uri="{0D108BD9-81ED-4DB2-BD59-A6C34878D82A}">
                    <a16:rowId xmlns:a16="http://schemas.microsoft.com/office/drawing/2014/main" val="271582862"/>
                  </a:ext>
                </a:extLst>
              </a:tr>
            </a:tbl>
          </a:graphicData>
        </a:graphic>
      </p:graphicFrame>
      <p:grpSp>
        <p:nvGrpSpPr>
          <p:cNvPr id="11" name="Group 10">
            <a:extLst>
              <a:ext uri="{FF2B5EF4-FFF2-40B4-BE49-F238E27FC236}">
                <a16:creationId xmlns:a16="http://schemas.microsoft.com/office/drawing/2014/main" id="{91FBBF45-7DAD-4F42-8AD0-CBDD88CDB2BC}"/>
              </a:ext>
            </a:extLst>
          </p:cNvPr>
          <p:cNvGrpSpPr/>
          <p:nvPr/>
        </p:nvGrpSpPr>
        <p:grpSpPr>
          <a:xfrm>
            <a:off x="1498602" y="3727607"/>
            <a:ext cx="6828930" cy="3025829"/>
            <a:chOff x="84471" y="3748872"/>
            <a:chExt cx="6828930" cy="3025829"/>
          </a:xfrm>
        </p:grpSpPr>
        <p:grpSp>
          <p:nvGrpSpPr>
            <p:cNvPr id="10" name="Group 9">
              <a:extLst>
                <a:ext uri="{FF2B5EF4-FFF2-40B4-BE49-F238E27FC236}">
                  <a16:creationId xmlns:a16="http://schemas.microsoft.com/office/drawing/2014/main" id="{F4A84957-728A-4187-A0B0-6D1F2030200D}"/>
                </a:ext>
              </a:extLst>
            </p:cNvPr>
            <p:cNvGrpSpPr/>
            <p:nvPr/>
          </p:nvGrpSpPr>
          <p:grpSpPr>
            <a:xfrm>
              <a:off x="84471" y="3748872"/>
              <a:ext cx="1946344" cy="3025829"/>
              <a:chOff x="84471" y="3748872"/>
              <a:chExt cx="1946344" cy="3025829"/>
            </a:xfrm>
          </p:grpSpPr>
          <p:sp>
            <p:nvSpPr>
              <p:cNvPr id="7" name="Rectangle 6">
                <a:extLst>
                  <a:ext uri="{FF2B5EF4-FFF2-40B4-BE49-F238E27FC236}">
                    <a16:creationId xmlns:a16="http://schemas.microsoft.com/office/drawing/2014/main" id="{A79BBDFC-1A28-4689-B416-E2B00D5216E4}"/>
                  </a:ext>
                </a:extLst>
              </p:cNvPr>
              <p:cNvSpPr/>
              <p:nvPr/>
            </p:nvSpPr>
            <p:spPr>
              <a:xfrm>
                <a:off x="85060" y="3748872"/>
                <a:ext cx="1945754" cy="30258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CFDA4D-5FB5-4529-B2F9-3FBCB65DC533}"/>
                  </a:ext>
                </a:extLst>
              </p:cNvPr>
              <p:cNvSpPr/>
              <p:nvPr/>
            </p:nvSpPr>
            <p:spPr>
              <a:xfrm>
                <a:off x="84471" y="4427061"/>
                <a:ext cx="1946344" cy="1200329"/>
              </a:xfrm>
              <a:prstGeom prst="rect">
                <a:avLst/>
              </a:prstGeom>
              <a:ln>
                <a:noFill/>
              </a:ln>
            </p:spPr>
            <p:txBody>
              <a:bodyPr wrap="square">
                <a:spAutoFit/>
              </a:bodyPr>
              <a:lstStyle/>
              <a:p>
                <a:pPr algn="ctr"/>
                <a:r>
                  <a:rPr lang="en-US" sz="2400" dirty="0">
                    <a:solidFill>
                      <a:schemeClr val="bg1"/>
                    </a:solidFill>
                  </a:rPr>
                  <a:t>Setting at ambient Temperature</a:t>
                </a:r>
              </a:p>
            </p:txBody>
          </p:sp>
        </p:grpSp>
        <p:pic>
          <p:nvPicPr>
            <p:cNvPr id="6" name="Picture 5">
              <a:extLst>
                <a:ext uri="{FF2B5EF4-FFF2-40B4-BE49-F238E27FC236}">
                  <a16:creationId xmlns:a16="http://schemas.microsoft.com/office/drawing/2014/main" id="{99AF37F6-0B33-406B-8403-9CFBF612269E}"/>
                </a:ext>
              </a:extLst>
            </p:cNvPr>
            <p:cNvPicPr>
              <a:picLocks noChangeAspect="1"/>
            </p:cNvPicPr>
            <p:nvPr/>
          </p:nvPicPr>
          <p:blipFill>
            <a:blip r:embed="rId2"/>
            <a:stretch>
              <a:fillRect/>
            </a:stretch>
          </p:blipFill>
          <p:spPr>
            <a:xfrm>
              <a:off x="2030814" y="3748872"/>
              <a:ext cx="4882587" cy="3025829"/>
            </a:xfrm>
            <a:prstGeom prst="rect">
              <a:avLst/>
            </a:prstGeom>
          </p:spPr>
        </p:pic>
      </p:grpSp>
      <p:sp>
        <p:nvSpPr>
          <p:cNvPr id="9" name="Rectangle 8">
            <a:extLst>
              <a:ext uri="{FF2B5EF4-FFF2-40B4-BE49-F238E27FC236}">
                <a16:creationId xmlns:a16="http://schemas.microsoft.com/office/drawing/2014/main" id="{9EE1D773-FA17-4718-A74B-6898ACA626B3}"/>
              </a:ext>
            </a:extLst>
          </p:cNvPr>
          <p:cNvSpPr/>
          <p:nvPr/>
        </p:nvSpPr>
        <p:spPr>
          <a:xfrm>
            <a:off x="9040627" y="4376665"/>
            <a:ext cx="2020777" cy="1569660"/>
          </a:xfrm>
          <a:prstGeom prst="rect">
            <a:avLst/>
          </a:prstGeom>
        </p:spPr>
        <p:txBody>
          <a:bodyPr wrap="square">
            <a:spAutoFit/>
          </a:bodyPr>
          <a:lstStyle/>
          <a:p>
            <a:pPr algn="ctr"/>
            <a:r>
              <a:rPr lang="en-US" sz="2400" dirty="0">
                <a:solidFill>
                  <a:schemeClr val="bg1"/>
                </a:solidFill>
              </a:rPr>
              <a:t>The paste sets at ambient temperature after 3,5 hours</a:t>
            </a:r>
          </a:p>
        </p:txBody>
      </p:sp>
    </p:spTree>
    <p:extLst>
      <p:ext uri="{BB962C8B-B14F-4D97-AF65-F5344CB8AC3E}">
        <p14:creationId xmlns:p14="http://schemas.microsoft.com/office/powerpoint/2010/main" val="189813519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Materials Properties</a:t>
            </a:r>
          </a:p>
        </p:txBody>
      </p:sp>
      <p:grpSp>
        <p:nvGrpSpPr>
          <p:cNvPr id="7" name="Group 6">
            <a:extLst>
              <a:ext uri="{FF2B5EF4-FFF2-40B4-BE49-F238E27FC236}">
                <a16:creationId xmlns:a16="http://schemas.microsoft.com/office/drawing/2014/main" id="{F7860A10-CD79-49EB-881F-37FB605BB6A2}"/>
              </a:ext>
            </a:extLst>
          </p:cNvPr>
          <p:cNvGrpSpPr/>
          <p:nvPr/>
        </p:nvGrpSpPr>
        <p:grpSpPr>
          <a:xfrm>
            <a:off x="1162029" y="999627"/>
            <a:ext cx="10285692" cy="523220"/>
            <a:chOff x="1013173" y="1210999"/>
            <a:chExt cx="10285692" cy="523220"/>
          </a:xfrm>
        </p:grpSpPr>
        <p:sp>
          <p:nvSpPr>
            <p:cNvPr id="5" name="TextBox 4">
              <a:extLst>
                <a:ext uri="{FF2B5EF4-FFF2-40B4-BE49-F238E27FC236}">
                  <a16:creationId xmlns:a16="http://schemas.microsoft.com/office/drawing/2014/main" id="{9DF39B38-0BAB-45CF-979A-375AF211486A}"/>
                </a:ext>
              </a:extLst>
            </p:cNvPr>
            <p:cNvSpPr txBox="1"/>
            <p:nvPr/>
          </p:nvSpPr>
          <p:spPr>
            <a:xfrm>
              <a:off x="6267661" y="1210999"/>
              <a:ext cx="5031204" cy="523220"/>
            </a:xfrm>
            <a:prstGeom prst="rect">
              <a:avLst/>
            </a:prstGeom>
            <a:noFill/>
          </p:spPr>
          <p:txBody>
            <a:bodyPr wrap="square" rtlCol="0">
              <a:spAutoFit/>
            </a:bodyPr>
            <a:lstStyle/>
            <a:p>
              <a:r>
                <a:rPr lang="en-US" sz="2800" dirty="0">
                  <a:solidFill>
                    <a:schemeClr val="bg1"/>
                  </a:solidFill>
                </a:rPr>
                <a:t>Apparent Density = 1060</a:t>
              </a:r>
              <a:r>
                <a:rPr lang="el-GR" sz="2800" dirty="0">
                  <a:solidFill>
                    <a:schemeClr val="bg1"/>
                  </a:solidFill>
                </a:rPr>
                <a:t> </a:t>
              </a:r>
              <a:r>
                <a:rPr lang="en-US" sz="2800" dirty="0">
                  <a:solidFill>
                    <a:schemeClr val="bg1"/>
                  </a:solidFill>
                </a:rPr>
                <a:t>kg/m³</a:t>
              </a:r>
            </a:p>
          </p:txBody>
        </p:sp>
        <p:sp>
          <p:nvSpPr>
            <p:cNvPr id="6" name="Rectangle 5">
              <a:extLst>
                <a:ext uri="{FF2B5EF4-FFF2-40B4-BE49-F238E27FC236}">
                  <a16:creationId xmlns:a16="http://schemas.microsoft.com/office/drawing/2014/main" id="{FDE967F0-A9F2-407E-9E7E-E91D4DEC65D2}"/>
                </a:ext>
              </a:extLst>
            </p:cNvPr>
            <p:cNvSpPr/>
            <p:nvPr/>
          </p:nvSpPr>
          <p:spPr>
            <a:xfrm>
              <a:off x="1013173" y="1210999"/>
              <a:ext cx="5254488" cy="523220"/>
            </a:xfrm>
            <a:prstGeom prst="rect">
              <a:avLst/>
            </a:prstGeom>
          </p:spPr>
          <p:txBody>
            <a:bodyPr wrap="square">
              <a:spAutoFit/>
            </a:bodyPr>
            <a:lstStyle/>
            <a:p>
              <a:r>
                <a:rPr lang="en-US" sz="2800" dirty="0">
                  <a:solidFill>
                    <a:schemeClr val="bg1"/>
                  </a:solidFill>
                </a:rPr>
                <a:t>Compressive strength  =  3 MPa</a:t>
              </a:r>
            </a:p>
          </p:txBody>
        </p:sp>
      </p:grpSp>
      <p:pic>
        <p:nvPicPr>
          <p:cNvPr id="9" name="Picture 2">
            <a:extLst>
              <a:ext uri="{FF2B5EF4-FFF2-40B4-BE49-F238E27FC236}">
                <a16:creationId xmlns:a16="http://schemas.microsoft.com/office/drawing/2014/main" id="{DD14D193-1E33-4909-B624-3B02794125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30" y="2422645"/>
            <a:ext cx="4495800" cy="33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2">
            <a:extLst>
              <a:ext uri="{FF2B5EF4-FFF2-40B4-BE49-F238E27FC236}">
                <a16:creationId xmlns:a16="http://schemas.microsoft.com/office/drawing/2014/main" id="{6D8DEDE2-25C9-4B0E-ADE2-3533FF164E81}"/>
              </a:ext>
            </a:extLst>
          </p:cNvPr>
          <p:cNvSpPr/>
          <p:nvPr/>
        </p:nvSpPr>
        <p:spPr>
          <a:xfrm>
            <a:off x="271130" y="2053313"/>
            <a:ext cx="4495800" cy="400110"/>
          </a:xfrm>
          <a:prstGeom prst="rect">
            <a:avLst/>
          </a:prstGeom>
        </p:spPr>
        <p:txBody>
          <a:bodyPr wrap="square">
            <a:spAutoFit/>
          </a:bodyPr>
          <a:lstStyle/>
          <a:p>
            <a:pPr algn="ctr"/>
            <a:r>
              <a:rPr lang="en-US" sz="2000" dirty="0">
                <a:solidFill>
                  <a:schemeClr val="bg1"/>
                </a:solidFill>
              </a:rPr>
              <a:t>Fire Resistance Test (EFNARC Guidelines)</a:t>
            </a:r>
          </a:p>
        </p:txBody>
      </p:sp>
      <p:sp>
        <p:nvSpPr>
          <p:cNvPr id="13" name="Rectangle 12">
            <a:extLst>
              <a:ext uri="{FF2B5EF4-FFF2-40B4-BE49-F238E27FC236}">
                <a16:creationId xmlns:a16="http://schemas.microsoft.com/office/drawing/2014/main" id="{3528DDA3-63B9-4F48-B287-ADC3CE01C8A5}"/>
              </a:ext>
            </a:extLst>
          </p:cNvPr>
          <p:cNvSpPr/>
          <p:nvPr/>
        </p:nvSpPr>
        <p:spPr>
          <a:xfrm>
            <a:off x="7270984" y="2064046"/>
            <a:ext cx="2642608" cy="400110"/>
          </a:xfrm>
          <a:prstGeom prst="rect">
            <a:avLst/>
          </a:prstGeom>
        </p:spPr>
        <p:txBody>
          <a:bodyPr wrap="square">
            <a:spAutoFit/>
          </a:bodyPr>
          <a:lstStyle/>
          <a:p>
            <a:pPr algn="ctr"/>
            <a:r>
              <a:rPr lang="en-US" sz="2000" dirty="0">
                <a:solidFill>
                  <a:schemeClr val="bg1"/>
                </a:solidFill>
              </a:rPr>
              <a:t>Composite Specimen</a:t>
            </a:r>
          </a:p>
        </p:txBody>
      </p:sp>
      <p:grpSp>
        <p:nvGrpSpPr>
          <p:cNvPr id="14" name="Group 13">
            <a:extLst>
              <a:ext uri="{FF2B5EF4-FFF2-40B4-BE49-F238E27FC236}">
                <a16:creationId xmlns:a16="http://schemas.microsoft.com/office/drawing/2014/main" id="{DDE9C376-FF25-45E4-90D8-8C9020AAD745}"/>
              </a:ext>
            </a:extLst>
          </p:cNvPr>
          <p:cNvGrpSpPr/>
          <p:nvPr/>
        </p:nvGrpSpPr>
        <p:grpSpPr>
          <a:xfrm>
            <a:off x="4972812" y="2422645"/>
            <a:ext cx="7213468" cy="2537370"/>
            <a:chOff x="2880399" y="2424376"/>
            <a:chExt cx="7213468" cy="2537370"/>
          </a:xfrm>
        </p:grpSpPr>
        <p:grpSp>
          <p:nvGrpSpPr>
            <p:cNvPr id="15" name="Group 14">
              <a:extLst>
                <a:ext uri="{FF2B5EF4-FFF2-40B4-BE49-F238E27FC236}">
                  <a16:creationId xmlns:a16="http://schemas.microsoft.com/office/drawing/2014/main" id="{BE0A7FEB-8192-4E50-8D2B-AF05D11A6851}"/>
                </a:ext>
              </a:extLst>
            </p:cNvPr>
            <p:cNvGrpSpPr/>
            <p:nvPr/>
          </p:nvGrpSpPr>
          <p:grpSpPr>
            <a:xfrm>
              <a:off x="5165299" y="2424376"/>
              <a:ext cx="2797692" cy="2537370"/>
              <a:chOff x="5165299" y="2424376"/>
              <a:chExt cx="2797692" cy="2537370"/>
            </a:xfrm>
          </p:grpSpPr>
          <p:pic>
            <p:nvPicPr>
              <p:cNvPr id="18" name="Picture 2">
                <a:extLst>
                  <a:ext uri="{FF2B5EF4-FFF2-40B4-BE49-F238E27FC236}">
                    <a16:creationId xmlns:a16="http://schemas.microsoft.com/office/drawing/2014/main" id="{99F7FF2B-01AB-4766-974B-885EC7DBF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299" y="2674257"/>
                <a:ext cx="26193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1F1AFDCA-47F9-406C-8A5C-F93EF9581796}"/>
                  </a:ext>
                </a:extLst>
              </p:cNvPr>
              <p:cNvGrpSpPr/>
              <p:nvPr/>
            </p:nvGrpSpPr>
            <p:grpSpPr>
              <a:xfrm>
                <a:off x="5763282" y="2424376"/>
                <a:ext cx="2199709" cy="2266479"/>
                <a:chOff x="6029096" y="1424916"/>
                <a:chExt cx="2199709" cy="2266479"/>
              </a:xfrm>
            </p:grpSpPr>
            <p:grpSp>
              <p:nvGrpSpPr>
                <p:cNvPr id="33" name="Group 32">
                  <a:extLst>
                    <a:ext uri="{FF2B5EF4-FFF2-40B4-BE49-F238E27FC236}">
                      <a16:creationId xmlns:a16="http://schemas.microsoft.com/office/drawing/2014/main" id="{3A04C8C5-43E2-41D3-B6BF-C6AA364EC900}"/>
                    </a:ext>
                  </a:extLst>
                </p:cNvPr>
                <p:cNvGrpSpPr/>
                <p:nvPr/>
              </p:nvGrpSpPr>
              <p:grpSpPr>
                <a:xfrm>
                  <a:off x="6029096" y="1424916"/>
                  <a:ext cx="1976514" cy="2077225"/>
                  <a:chOff x="6029096" y="1424916"/>
                  <a:chExt cx="1976514" cy="2077225"/>
                </a:xfrm>
              </p:grpSpPr>
              <p:cxnSp>
                <p:nvCxnSpPr>
                  <p:cNvPr id="35" name="Straight Arrow Connector 34">
                    <a:extLst>
                      <a:ext uri="{FF2B5EF4-FFF2-40B4-BE49-F238E27FC236}">
                        <a16:creationId xmlns:a16="http://schemas.microsoft.com/office/drawing/2014/main" id="{F7A67994-D826-4971-90E8-9FEC0404B3BB}"/>
                      </a:ext>
                    </a:extLst>
                  </p:cNvPr>
                  <p:cNvCxnSpPr/>
                  <p:nvPr/>
                </p:nvCxnSpPr>
                <p:spPr>
                  <a:xfrm>
                    <a:off x="7663070" y="1779104"/>
                    <a:ext cx="59634" cy="1610139"/>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5D4EF08-0751-42C7-9727-00A5DAD8D737}"/>
                      </a:ext>
                    </a:extLst>
                  </p:cNvPr>
                  <p:cNvSpPr txBox="1"/>
                  <p:nvPr/>
                </p:nvSpPr>
                <p:spPr>
                  <a:xfrm rot="5280000">
                    <a:off x="7474224" y="2386351"/>
                    <a:ext cx="725558" cy="307777"/>
                  </a:xfrm>
                  <a:prstGeom prst="rect">
                    <a:avLst/>
                  </a:prstGeom>
                  <a:noFill/>
                </p:spPr>
                <p:txBody>
                  <a:bodyPr wrap="square" rtlCol="0">
                    <a:spAutoFit/>
                  </a:bodyPr>
                  <a:lstStyle/>
                  <a:p>
                    <a:r>
                      <a:rPr lang="en-US" sz="1400" b="1" dirty="0">
                        <a:solidFill>
                          <a:srgbClr val="00FFFF"/>
                        </a:solidFill>
                      </a:rPr>
                      <a:t>40cm</a:t>
                    </a:r>
                    <a:endParaRPr lang="el-GR" sz="1400" b="1" dirty="0">
                      <a:solidFill>
                        <a:srgbClr val="00FFFF"/>
                      </a:solidFill>
                    </a:endParaRPr>
                  </a:p>
                </p:txBody>
              </p:sp>
              <p:cxnSp>
                <p:nvCxnSpPr>
                  <p:cNvPr id="37" name="Straight Arrow Connector 36">
                    <a:extLst>
                      <a:ext uri="{FF2B5EF4-FFF2-40B4-BE49-F238E27FC236}">
                        <a16:creationId xmlns:a16="http://schemas.microsoft.com/office/drawing/2014/main" id="{8189D750-86F4-49FC-9BEF-0C69121B26B2}"/>
                      </a:ext>
                    </a:extLst>
                  </p:cNvPr>
                  <p:cNvCxnSpPr/>
                  <p:nvPr/>
                </p:nvCxnSpPr>
                <p:spPr>
                  <a:xfrm rot="5520000">
                    <a:off x="6804349" y="985519"/>
                    <a:ext cx="59634" cy="1610139"/>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213150-6E20-44B6-B815-F52A4690E88B}"/>
                      </a:ext>
                    </a:extLst>
                  </p:cNvPr>
                  <p:cNvSpPr txBox="1"/>
                  <p:nvPr/>
                </p:nvSpPr>
                <p:spPr>
                  <a:xfrm>
                    <a:off x="6509762" y="1424916"/>
                    <a:ext cx="725558" cy="307777"/>
                  </a:xfrm>
                  <a:prstGeom prst="rect">
                    <a:avLst/>
                  </a:prstGeom>
                  <a:noFill/>
                </p:spPr>
                <p:txBody>
                  <a:bodyPr wrap="square" rtlCol="0">
                    <a:spAutoFit/>
                  </a:bodyPr>
                  <a:lstStyle/>
                  <a:p>
                    <a:r>
                      <a:rPr lang="en-US" sz="1400" b="1" dirty="0">
                        <a:solidFill>
                          <a:srgbClr val="00FFFF"/>
                        </a:solidFill>
                      </a:rPr>
                      <a:t>40cm</a:t>
                    </a:r>
                    <a:endParaRPr lang="el-GR" sz="1400" b="1" dirty="0">
                      <a:solidFill>
                        <a:srgbClr val="00FFFF"/>
                      </a:solidFill>
                    </a:endParaRPr>
                  </a:p>
                </p:txBody>
              </p:sp>
              <p:cxnSp>
                <p:nvCxnSpPr>
                  <p:cNvPr id="39" name="Straight Arrow Connector 38">
                    <a:extLst>
                      <a:ext uri="{FF2B5EF4-FFF2-40B4-BE49-F238E27FC236}">
                        <a16:creationId xmlns:a16="http://schemas.microsoft.com/office/drawing/2014/main" id="{140A30F3-D914-47E8-A15D-39C2B0C18987}"/>
                      </a:ext>
                    </a:extLst>
                  </p:cNvPr>
                  <p:cNvCxnSpPr/>
                  <p:nvPr/>
                </p:nvCxnSpPr>
                <p:spPr>
                  <a:xfrm rot="4020000">
                    <a:off x="7705793" y="3202324"/>
                    <a:ext cx="59634" cy="540000"/>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68764804-6ECA-4ED8-B54A-FC767A0DB1CA}"/>
                    </a:ext>
                  </a:extLst>
                </p:cNvPr>
                <p:cNvSpPr txBox="1"/>
                <p:nvPr/>
              </p:nvSpPr>
              <p:spPr>
                <a:xfrm rot="19764565">
                  <a:off x="7503247" y="3383618"/>
                  <a:ext cx="725558" cy="307777"/>
                </a:xfrm>
                <a:prstGeom prst="rect">
                  <a:avLst/>
                </a:prstGeom>
                <a:noFill/>
              </p:spPr>
              <p:txBody>
                <a:bodyPr wrap="square" rtlCol="0">
                  <a:spAutoFit/>
                </a:bodyPr>
                <a:lstStyle/>
                <a:p>
                  <a:r>
                    <a:rPr lang="en-US" sz="1400" b="1" dirty="0">
                      <a:solidFill>
                        <a:srgbClr val="00FFFF"/>
                      </a:solidFill>
                    </a:rPr>
                    <a:t>15cm</a:t>
                  </a:r>
                  <a:endParaRPr lang="el-GR" sz="1400" b="1" dirty="0">
                    <a:solidFill>
                      <a:srgbClr val="00FFFF"/>
                    </a:solidFill>
                  </a:endParaRPr>
                </a:p>
              </p:txBody>
            </p:sp>
          </p:grpSp>
          <p:grpSp>
            <p:nvGrpSpPr>
              <p:cNvPr id="20" name="Group 19">
                <a:extLst>
                  <a:ext uri="{FF2B5EF4-FFF2-40B4-BE49-F238E27FC236}">
                    <a16:creationId xmlns:a16="http://schemas.microsoft.com/office/drawing/2014/main" id="{08EAABA7-A15C-4D20-A3F0-D4BAD4C86F3A}"/>
                  </a:ext>
                </a:extLst>
              </p:cNvPr>
              <p:cNvGrpSpPr/>
              <p:nvPr/>
            </p:nvGrpSpPr>
            <p:grpSpPr>
              <a:xfrm>
                <a:off x="5339856" y="2790048"/>
                <a:ext cx="2118093" cy="2171698"/>
                <a:chOff x="5605670" y="1790588"/>
                <a:chExt cx="2118093" cy="2171698"/>
              </a:xfrm>
            </p:grpSpPr>
            <p:sp>
              <p:nvSpPr>
                <p:cNvPr id="21" name="TextBox 20">
                  <a:extLst>
                    <a:ext uri="{FF2B5EF4-FFF2-40B4-BE49-F238E27FC236}">
                      <a16:creationId xmlns:a16="http://schemas.microsoft.com/office/drawing/2014/main" id="{361EC09D-1CA0-4650-AE39-E523F6FD27A4}"/>
                    </a:ext>
                  </a:extLst>
                </p:cNvPr>
                <p:cNvSpPr txBox="1"/>
                <p:nvPr/>
              </p:nvSpPr>
              <p:spPr>
                <a:xfrm rot="19764565">
                  <a:off x="7179767" y="3654509"/>
                  <a:ext cx="543996" cy="307777"/>
                </a:xfrm>
                <a:prstGeom prst="rect">
                  <a:avLst/>
                </a:prstGeom>
                <a:noFill/>
              </p:spPr>
              <p:txBody>
                <a:bodyPr wrap="square" rtlCol="0">
                  <a:spAutoFit/>
                </a:bodyPr>
                <a:lstStyle/>
                <a:p>
                  <a:r>
                    <a:rPr lang="en-US" sz="1400" b="1" dirty="0">
                      <a:solidFill>
                        <a:srgbClr val="FFFF00"/>
                      </a:solidFill>
                    </a:rPr>
                    <a:t>2cm</a:t>
                  </a:r>
                  <a:endParaRPr lang="el-GR" sz="1400" b="1" dirty="0">
                    <a:solidFill>
                      <a:srgbClr val="FFFF00"/>
                    </a:solidFill>
                  </a:endParaRPr>
                </a:p>
              </p:txBody>
            </p:sp>
            <p:grpSp>
              <p:nvGrpSpPr>
                <p:cNvPr id="22" name="Group 21">
                  <a:extLst>
                    <a:ext uri="{FF2B5EF4-FFF2-40B4-BE49-F238E27FC236}">
                      <a16:creationId xmlns:a16="http://schemas.microsoft.com/office/drawing/2014/main" id="{D44A165D-9DD0-422B-8252-CE17151BB815}"/>
                    </a:ext>
                  </a:extLst>
                </p:cNvPr>
                <p:cNvGrpSpPr/>
                <p:nvPr/>
              </p:nvGrpSpPr>
              <p:grpSpPr>
                <a:xfrm>
                  <a:off x="5605670" y="1790588"/>
                  <a:ext cx="1900381" cy="1969011"/>
                  <a:chOff x="5605670" y="1790588"/>
                  <a:chExt cx="1900381" cy="1969011"/>
                </a:xfrm>
              </p:grpSpPr>
              <p:cxnSp>
                <p:nvCxnSpPr>
                  <p:cNvPr id="23" name="Straight Arrow Connector 22">
                    <a:extLst>
                      <a:ext uri="{FF2B5EF4-FFF2-40B4-BE49-F238E27FC236}">
                        <a16:creationId xmlns:a16="http://schemas.microsoft.com/office/drawing/2014/main" id="{06796EBF-1DFD-4B0B-A55E-4AE74373C3D2}"/>
                      </a:ext>
                    </a:extLst>
                  </p:cNvPr>
                  <p:cNvCxnSpPr/>
                  <p:nvPr/>
                </p:nvCxnSpPr>
                <p:spPr>
                  <a:xfrm rot="4380000">
                    <a:off x="7332234" y="3544983"/>
                    <a:ext cx="59634" cy="28800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8F45DAB-BDA2-4DA8-A984-9B1EFDCD1255}"/>
                      </a:ext>
                    </a:extLst>
                  </p:cNvPr>
                  <p:cNvGrpSpPr/>
                  <p:nvPr/>
                </p:nvGrpSpPr>
                <p:grpSpPr>
                  <a:xfrm>
                    <a:off x="5605670" y="1790588"/>
                    <a:ext cx="1824700" cy="1969011"/>
                    <a:chOff x="5605670" y="1790588"/>
                    <a:chExt cx="1824700" cy="1969011"/>
                  </a:xfrm>
                </p:grpSpPr>
                <p:grpSp>
                  <p:nvGrpSpPr>
                    <p:cNvPr id="25" name="Group 24">
                      <a:extLst>
                        <a:ext uri="{FF2B5EF4-FFF2-40B4-BE49-F238E27FC236}">
                          <a16:creationId xmlns:a16="http://schemas.microsoft.com/office/drawing/2014/main" id="{0C78C9B6-BEFB-4D37-8F9E-14E3E80363C2}"/>
                        </a:ext>
                      </a:extLst>
                    </p:cNvPr>
                    <p:cNvGrpSpPr/>
                    <p:nvPr/>
                  </p:nvGrpSpPr>
                  <p:grpSpPr>
                    <a:xfrm>
                      <a:off x="7046843" y="1790588"/>
                      <a:ext cx="383527" cy="1969011"/>
                      <a:chOff x="7046843" y="1790588"/>
                      <a:chExt cx="383527" cy="1969011"/>
                    </a:xfrm>
                  </p:grpSpPr>
                  <p:cxnSp>
                    <p:nvCxnSpPr>
                      <p:cNvPr id="29" name="Straight Connector 28">
                        <a:extLst>
                          <a:ext uri="{FF2B5EF4-FFF2-40B4-BE49-F238E27FC236}">
                            <a16:creationId xmlns:a16="http://schemas.microsoft.com/office/drawing/2014/main" id="{D1738A09-4E37-4ED0-96F5-2E46DC74CEF6}"/>
                          </a:ext>
                        </a:extLst>
                      </p:cNvPr>
                      <p:cNvCxnSpPr/>
                      <p:nvPr/>
                    </p:nvCxnSpPr>
                    <p:spPr>
                      <a:xfrm>
                        <a:off x="7046843" y="1848484"/>
                        <a:ext cx="72023" cy="1911115"/>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F3775E-5856-4516-969C-D79720468685}"/>
                          </a:ext>
                        </a:extLst>
                      </p:cNvPr>
                      <p:cNvCxnSpPr/>
                      <p:nvPr/>
                    </p:nvCxnSpPr>
                    <p:spPr>
                      <a:xfrm>
                        <a:off x="7362051" y="1790588"/>
                        <a:ext cx="56488" cy="176669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95E58C-5136-4F76-BDDF-1CDB027D5815}"/>
                          </a:ext>
                        </a:extLst>
                      </p:cNvPr>
                      <p:cNvCxnSpPr/>
                      <p:nvPr/>
                    </p:nvCxnSpPr>
                    <p:spPr>
                      <a:xfrm flipH="1">
                        <a:off x="7046843" y="1790588"/>
                        <a:ext cx="315208" cy="57896"/>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31C941-A5E3-48A9-9842-1608562A181F}"/>
                          </a:ext>
                        </a:extLst>
                      </p:cNvPr>
                      <p:cNvCxnSpPr/>
                      <p:nvPr/>
                    </p:nvCxnSpPr>
                    <p:spPr>
                      <a:xfrm rot="-1140000" flipH="1">
                        <a:off x="7115162" y="3632856"/>
                        <a:ext cx="315208" cy="57896"/>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7695BEE8-DD95-4A68-9459-DC46D5C1F8F5}"/>
                        </a:ext>
                      </a:extLst>
                    </p:cNvPr>
                    <p:cNvCxnSpPr/>
                    <p:nvPr/>
                  </p:nvCxnSpPr>
                  <p:spPr>
                    <a:xfrm flipH="1">
                      <a:off x="5605670" y="1868168"/>
                      <a:ext cx="1441173" cy="0"/>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B29566-C467-4C03-8B49-A9253AE71176}"/>
                        </a:ext>
                      </a:extLst>
                    </p:cNvPr>
                    <p:cNvCxnSpPr/>
                    <p:nvPr/>
                  </p:nvCxnSpPr>
                  <p:spPr>
                    <a:xfrm>
                      <a:off x="5605670" y="1897282"/>
                      <a:ext cx="149087" cy="1660000"/>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BB0272-50A1-4A89-A968-1883DA84ADAF}"/>
                        </a:ext>
                      </a:extLst>
                    </p:cNvPr>
                    <p:cNvCxnSpPr/>
                    <p:nvPr/>
                  </p:nvCxnSpPr>
                  <p:spPr>
                    <a:xfrm flipH="1" flipV="1">
                      <a:off x="5754757" y="3491307"/>
                      <a:ext cx="1333518" cy="23190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grpSp>
          </p:grpSp>
        </p:grpSp>
        <p:sp>
          <p:nvSpPr>
            <p:cNvPr id="16" name="Rectangle 15">
              <a:extLst>
                <a:ext uri="{FF2B5EF4-FFF2-40B4-BE49-F238E27FC236}">
                  <a16:creationId xmlns:a16="http://schemas.microsoft.com/office/drawing/2014/main" id="{4F576538-16A3-4172-99DC-8A8B85643F7E}"/>
                </a:ext>
              </a:extLst>
            </p:cNvPr>
            <p:cNvSpPr/>
            <p:nvPr/>
          </p:nvSpPr>
          <p:spPr>
            <a:xfrm>
              <a:off x="7745122" y="2938133"/>
              <a:ext cx="2348745" cy="1938992"/>
            </a:xfrm>
            <a:prstGeom prst="rect">
              <a:avLst/>
            </a:prstGeom>
          </p:spPr>
          <p:txBody>
            <a:bodyPr wrap="square">
              <a:spAutoFit/>
            </a:bodyPr>
            <a:lstStyle/>
            <a:p>
              <a:pPr algn="ctr"/>
              <a:r>
                <a:rPr lang="en-US" sz="2000" b="1" u="sng" dirty="0">
                  <a:solidFill>
                    <a:srgbClr val="66FFFF"/>
                  </a:solidFill>
                </a:rPr>
                <a:t>Concrete Substrate</a:t>
              </a:r>
            </a:p>
            <a:p>
              <a:pPr algn="ctr"/>
              <a:r>
                <a:rPr lang="en-US" sz="2000" dirty="0">
                  <a:solidFill>
                    <a:srgbClr val="66FFFF"/>
                  </a:solidFill>
                </a:rPr>
                <a:t>Rectangular Specimen</a:t>
              </a:r>
            </a:p>
            <a:p>
              <a:pPr algn="ctr"/>
              <a:r>
                <a:rPr lang="en-US" sz="2000" dirty="0">
                  <a:solidFill>
                    <a:srgbClr val="66FFFF"/>
                  </a:solidFill>
                </a:rPr>
                <a:t>40 x 40 cm</a:t>
              </a:r>
            </a:p>
            <a:p>
              <a:pPr algn="ctr"/>
              <a:r>
                <a:rPr lang="en-US" sz="2000" dirty="0">
                  <a:solidFill>
                    <a:srgbClr val="66FFFF"/>
                  </a:solidFill>
                </a:rPr>
                <a:t> with Thickness 15cm</a:t>
              </a:r>
            </a:p>
          </p:txBody>
        </p:sp>
        <p:sp>
          <p:nvSpPr>
            <p:cNvPr id="17" name="Rectangle 16">
              <a:extLst>
                <a:ext uri="{FF2B5EF4-FFF2-40B4-BE49-F238E27FC236}">
                  <a16:creationId xmlns:a16="http://schemas.microsoft.com/office/drawing/2014/main" id="{0FE20045-5C74-42D6-A5F6-71A28FCBAB3A}"/>
                </a:ext>
              </a:extLst>
            </p:cNvPr>
            <p:cNvSpPr/>
            <p:nvPr/>
          </p:nvSpPr>
          <p:spPr>
            <a:xfrm>
              <a:off x="2880399" y="3079337"/>
              <a:ext cx="2291399" cy="1631216"/>
            </a:xfrm>
            <a:prstGeom prst="rect">
              <a:avLst/>
            </a:prstGeom>
          </p:spPr>
          <p:txBody>
            <a:bodyPr wrap="square">
              <a:spAutoFit/>
            </a:bodyPr>
            <a:lstStyle/>
            <a:p>
              <a:pPr algn="ctr"/>
              <a:r>
                <a:rPr lang="en-US" sz="2000" b="1" u="sng" dirty="0">
                  <a:solidFill>
                    <a:srgbClr val="FFFF00"/>
                  </a:solidFill>
                </a:rPr>
                <a:t>Geopolymer Lining </a:t>
              </a:r>
            </a:p>
            <a:p>
              <a:pPr algn="ctr"/>
              <a:r>
                <a:rPr lang="en-US" sz="2000" dirty="0">
                  <a:solidFill>
                    <a:srgbClr val="FFFF00"/>
                  </a:solidFill>
                </a:rPr>
                <a:t>Rectangular Specimen</a:t>
              </a:r>
            </a:p>
            <a:p>
              <a:pPr algn="ctr"/>
              <a:r>
                <a:rPr lang="en-US" sz="2000" dirty="0">
                  <a:solidFill>
                    <a:srgbClr val="FFFF00"/>
                  </a:solidFill>
                </a:rPr>
                <a:t>40 x 40 cm</a:t>
              </a:r>
            </a:p>
            <a:p>
              <a:pPr algn="ctr"/>
              <a:r>
                <a:rPr lang="en-US" sz="2000" dirty="0">
                  <a:solidFill>
                    <a:srgbClr val="FFFF00"/>
                  </a:solidFill>
                </a:rPr>
                <a:t> with Thickness 2cm</a:t>
              </a:r>
            </a:p>
          </p:txBody>
        </p:sp>
      </p:grpSp>
      <p:grpSp>
        <p:nvGrpSpPr>
          <p:cNvPr id="44" name="Group 43">
            <a:extLst>
              <a:ext uri="{FF2B5EF4-FFF2-40B4-BE49-F238E27FC236}">
                <a16:creationId xmlns:a16="http://schemas.microsoft.com/office/drawing/2014/main" id="{5D0DD402-EAB8-4757-A730-F37A892950CF}"/>
              </a:ext>
            </a:extLst>
          </p:cNvPr>
          <p:cNvGrpSpPr/>
          <p:nvPr/>
        </p:nvGrpSpPr>
        <p:grpSpPr>
          <a:xfrm>
            <a:off x="7086445" y="2420906"/>
            <a:ext cx="3011685" cy="2761727"/>
            <a:chOff x="7086445" y="2420906"/>
            <a:chExt cx="3011685" cy="2761727"/>
          </a:xfrm>
        </p:grpSpPr>
        <p:pic>
          <p:nvPicPr>
            <p:cNvPr id="40" name="Picture 39">
              <a:extLst>
                <a:ext uri="{FF2B5EF4-FFF2-40B4-BE49-F238E27FC236}">
                  <a16:creationId xmlns:a16="http://schemas.microsoft.com/office/drawing/2014/main" id="{6AC46AFD-7966-41E6-A725-032DF55DAA5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7000"/>
                      </a14:imgEffect>
                      <a14:imgEffect>
                        <a14:brightnessContrast bright="18000"/>
                      </a14:imgEffect>
                    </a14:imgLayer>
                  </a14:imgProps>
                </a:ext>
              </a:extLst>
            </a:blip>
            <a:stretch>
              <a:fillRect/>
            </a:stretch>
          </p:blipFill>
          <p:spPr>
            <a:xfrm>
              <a:off x="7086445" y="2420906"/>
              <a:ext cx="3011685" cy="2761727"/>
            </a:xfrm>
            <a:prstGeom prst="rect">
              <a:avLst/>
            </a:prstGeom>
          </p:spPr>
        </p:pic>
        <p:sp>
          <p:nvSpPr>
            <p:cNvPr id="41" name="Oval 40">
              <a:extLst>
                <a:ext uri="{FF2B5EF4-FFF2-40B4-BE49-F238E27FC236}">
                  <a16:creationId xmlns:a16="http://schemas.microsoft.com/office/drawing/2014/main" id="{3BE39CAF-ADA5-4965-861F-38E01F01F656}"/>
                </a:ext>
              </a:extLst>
            </p:cNvPr>
            <p:cNvSpPr/>
            <p:nvPr/>
          </p:nvSpPr>
          <p:spPr>
            <a:xfrm>
              <a:off x="8633637" y="2917289"/>
              <a:ext cx="527275" cy="541776"/>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8DE5C31-D0BC-4790-8F11-B83C98856841}"/>
                </a:ext>
              </a:extLst>
            </p:cNvPr>
            <p:cNvSpPr txBox="1"/>
            <p:nvPr/>
          </p:nvSpPr>
          <p:spPr>
            <a:xfrm>
              <a:off x="8444196" y="3461431"/>
              <a:ext cx="1064522" cy="923330"/>
            </a:xfrm>
            <a:prstGeom prst="rect">
              <a:avLst/>
            </a:prstGeom>
            <a:noFill/>
          </p:spPr>
          <p:txBody>
            <a:bodyPr wrap="square" rtlCol="0">
              <a:spAutoFit/>
            </a:bodyPr>
            <a:lstStyle/>
            <a:p>
              <a:r>
                <a:rPr lang="en-US" dirty="0">
                  <a:solidFill>
                    <a:schemeClr val="bg1"/>
                  </a:solidFill>
                </a:rPr>
                <a:t>Fire Resistant Anchors</a:t>
              </a:r>
            </a:p>
          </p:txBody>
        </p:sp>
        <p:sp>
          <p:nvSpPr>
            <p:cNvPr id="43" name="Oval 42">
              <a:extLst>
                <a:ext uri="{FF2B5EF4-FFF2-40B4-BE49-F238E27FC236}">
                  <a16:creationId xmlns:a16="http://schemas.microsoft.com/office/drawing/2014/main" id="{93374CE6-753F-4A46-A2F4-8B6EEED88AD4}"/>
                </a:ext>
              </a:extLst>
            </p:cNvPr>
            <p:cNvSpPr/>
            <p:nvPr/>
          </p:nvSpPr>
          <p:spPr>
            <a:xfrm>
              <a:off x="7860038" y="3768830"/>
              <a:ext cx="527275" cy="541776"/>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D56C260-E163-418A-97D2-8D82AE6F92D2}"/>
              </a:ext>
            </a:extLst>
          </p:cNvPr>
          <p:cNvPicPr>
            <a:picLocks noChangeAspect="1"/>
          </p:cNvPicPr>
          <p:nvPr/>
        </p:nvPicPr>
        <p:blipFill>
          <a:blip r:embed="rId6"/>
          <a:stretch>
            <a:fillRect/>
          </a:stretch>
        </p:blipFill>
        <p:spPr>
          <a:xfrm>
            <a:off x="5022169" y="2086795"/>
            <a:ext cx="7145619" cy="4111255"/>
          </a:xfrm>
          <a:prstGeom prst="rect">
            <a:avLst/>
          </a:prstGeom>
        </p:spPr>
      </p:pic>
      <p:grpSp>
        <p:nvGrpSpPr>
          <p:cNvPr id="51" name="Group 50">
            <a:extLst>
              <a:ext uri="{FF2B5EF4-FFF2-40B4-BE49-F238E27FC236}">
                <a16:creationId xmlns:a16="http://schemas.microsoft.com/office/drawing/2014/main" id="{9CE217CC-F5B8-4891-B49A-4B4B67EDCEC1}"/>
              </a:ext>
            </a:extLst>
          </p:cNvPr>
          <p:cNvGrpSpPr/>
          <p:nvPr/>
        </p:nvGrpSpPr>
        <p:grpSpPr>
          <a:xfrm>
            <a:off x="7007033" y="3077606"/>
            <a:ext cx="3766654" cy="2430058"/>
            <a:chOff x="7007033" y="3077606"/>
            <a:chExt cx="3766654" cy="2430058"/>
          </a:xfrm>
        </p:grpSpPr>
        <p:sp>
          <p:nvSpPr>
            <p:cNvPr id="45" name="TextBox 44">
              <a:extLst>
                <a:ext uri="{FF2B5EF4-FFF2-40B4-BE49-F238E27FC236}">
                  <a16:creationId xmlns:a16="http://schemas.microsoft.com/office/drawing/2014/main" id="{09506912-AA50-4617-90E5-B96F5E51AA11}"/>
                </a:ext>
              </a:extLst>
            </p:cNvPr>
            <p:cNvSpPr txBox="1"/>
            <p:nvPr/>
          </p:nvSpPr>
          <p:spPr>
            <a:xfrm>
              <a:off x="7007033" y="3628114"/>
              <a:ext cx="3594537" cy="369332"/>
            </a:xfrm>
            <a:prstGeom prst="rect">
              <a:avLst/>
            </a:prstGeom>
            <a:noFill/>
          </p:spPr>
          <p:txBody>
            <a:bodyPr wrap="square" rtlCol="0">
              <a:spAutoFit/>
            </a:bodyPr>
            <a:lstStyle/>
            <a:p>
              <a:r>
                <a:rPr lang="en-US" b="1" i="1" dirty="0"/>
                <a:t>Temperature gradient : 44 °C/mm</a:t>
              </a:r>
              <a:endParaRPr lang="el-GR" b="1" i="1" dirty="0"/>
            </a:p>
          </p:txBody>
        </p:sp>
        <p:sp>
          <p:nvSpPr>
            <p:cNvPr id="50" name="Arrow: Up-Down 49">
              <a:extLst>
                <a:ext uri="{FF2B5EF4-FFF2-40B4-BE49-F238E27FC236}">
                  <a16:creationId xmlns:a16="http://schemas.microsoft.com/office/drawing/2014/main" id="{D5666959-6307-45B1-AB5C-B3ABB0967EB6}"/>
                </a:ext>
              </a:extLst>
            </p:cNvPr>
            <p:cNvSpPr/>
            <p:nvPr/>
          </p:nvSpPr>
          <p:spPr>
            <a:xfrm>
              <a:off x="10601570" y="3077606"/>
              <a:ext cx="172117" cy="2430058"/>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552ADE08-DAF8-4885-B2FE-0CF30AA3389F}"/>
              </a:ext>
            </a:extLst>
          </p:cNvPr>
          <p:cNvSpPr txBox="1"/>
          <p:nvPr/>
        </p:nvSpPr>
        <p:spPr>
          <a:xfrm>
            <a:off x="7007033" y="4200205"/>
            <a:ext cx="3594537" cy="1200329"/>
          </a:xfrm>
          <a:prstGeom prst="rect">
            <a:avLst/>
          </a:prstGeom>
          <a:noFill/>
        </p:spPr>
        <p:txBody>
          <a:bodyPr wrap="square" rtlCol="0">
            <a:spAutoFit/>
          </a:bodyPr>
          <a:lstStyle/>
          <a:p>
            <a:r>
              <a:rPr lang="en-US" b="1" i="1" dirty="0"/>
              <a:t>Max temperature at the concrete/</a:t>
            </a:r>
            <a:r>
              <a:rPr lang="en-US" b="1" i="1" dirty="0" err="1"/>
              <a:t>geolopolymer</a:t>
            </a:r>
            <a:r>
              <a:rPr lang="en-US" b="1" i="1" dirty="0"/>
              <a:t> interface is 160 °C which is lower than the test success limit of 180 °C</a:t>
            </a:r>
            <a:endParaRPr lang="el-GR" b="1" i="1" dirty="0"/>
          </a:p>
        </p:txBody>
      </p:sp>
      <p:pic>
        <p:nvPicPr>
          <p:cNvPr id="55" name="Picture 54">
            <a:extLst>
              <a:ext uri="{FF2B5EF4-FFF2-40B4-BE49-F238E27FC236}">
                <a16:creationId xmlns:a16="http://schemas.microsoft.com/office/drawing/2014/main" id="{F2AFB893-65B2-4D14-80D9-6740EF5115DA}"/>
              </a:ext>
            </a:extLst>
          </p:cNvPr>
          <p:cNvPicPr>
            <a:picLocks noChangeAspect="1"/>
          </p:cNvPicPr>
          <p:nvPr/>
        </p:nvPicPr>
        <p:blipFill>
          <a:blip r:embed="rId7">
            <a:lum bright="17000"/>
          </a:blip>
          <a:stretch>
            <a:fillRect/>
          </a:stretch>
        </p:blipFill>
        <p:spPr>
          <a:xfrm>
            <a:off x="6120904" y="1761117"/>
            <a:ext cx="5025465" cy="4559940"/>
          </a:xfrm>
          <a:prstGeom prst="rect">
            <a:avLst/>
          </a:prstGeom>
        </p:spPr>
      </p:pic>
      <mc:AlternateContent xmlns:mc="http://schemas.openxmlformats.org/markup-compatibility/2006" xmlns:p14="http://schemas.microsoft.com/office/powerpoint/2010/main">
        <mc:Choice Requires="p14">
          <p:contentPart p14:bwMode="auto" r:id="rId8">
            <p14:nvContentPartPr>
              <p14:cNvPr id="60" name="Ink 59">
                <a:extLst>
                  <a:ext uri="{FF2B5EF4-FFF2-40B4-BE49-F238E27FC236}">
                    <a16:creationId xmlns:a16="http://schemas.microsoft.com/office/drawing/2014/main" id="{BCDB1D50-427A-49D8-AC92-F83DFC0EA82F}"/>
                  </a:ext>
                </a:extLst>
              </p14:cNvPr>
              <p14:cNvContentPartPr/>
              <p14:nvPr/>
            </p14:nvContentPartPr>
            <p14:xfrm>
              <a:off x="9650869" y="1909736"/>
              <a:ext cx="1074960" cy="1735560"/>
            </p14:xfrm>
          </p:contentPart>
        </mc:Choice>
        <mc:Fallback xmlns="">
          <p:pic>
            <p:nvPicPr>
              <p:cNvPr id="60" name="Ink 59">
                <a:extLst>
                  <a:ext uri="{FF2B5EF4-FFF2-40B4-BE49-F238E27FC236}">
                    <a16:creationId xmlns:a16="http://schemas.microsoft.com/office/drawing/2014/main" id="{BCDB1D50-427A-49D8-AC92-F83DFC0EA82F}"/>
                  </a:ext>
                </a:extLst>
              </p:cNvPr>
              <p:cNvPicPr/>
              <p:nvPr/>
            </p:nvPicPr>
            <p:blipFill>
              <a:blip r:embed="rId9"/>
              <a:stretch>
                <a:fillRect/>
              </a:stretch>
            </p:blipFill>
            <p:spPr>
              <a:xfrm>
                <a:off x="9632869" y="1891736"/>
                <a:ext cx="1110600" cy="1771200"/>
              </a:xfrm>
              <a:prstGeom prst="rect">
                <a:avLst/>
              </a:prstGeom>
            </p:spPr>
          </p:pic>
        </mc:Fallback>
      </mc:AlternateContent>
      <p:sp>
        <p:nvSpPr>
          <p:cNvPr id="61" name="Ορθογώνιο 2">
            <a:extLst>
              <a:ext uri="{FF2B5EF4-FFF2-40B4-BE49-F238E27FC236}">
                <a16:creationId xmlns:a16="http://schemas.microsoft.com/office/drawing/2014/main" id="{437299B3-850A-4C70-9368-9AFF87F95B2A}"/>
              </a:ext>
            </a:extLst>
          </p:cNvPr>
          <p:cNvSpPr/>
          <p:nvPr/>
        </p:nvSpPr>
        <p:spPr>
          <a:xfrm>
            <a:off x="6523228" y="6321057"/>
            <a:ext cx="4495800" cy="400110"/>
          </a:xfrm>
          <a:prstGeom prst="rect">
            <a:avLst/>
          </a:prstGeom>
        </p:spPr>
        <p:txBody>
          <a:bodyPr wrap="square">
            <a:spAutoFit/>
          </a:bodyPr>
          <a:lstStyle/>
          <a:p>
            <a:pPr algn="ctr"/>
            <a:r>
              <a:rPr lang="en-US" sz="2000" dirty="0">
                <a:solidFill>
                  <a:schemeClr val="bg1"/>
                </a:solidFill>
              </a:rPr>
              <a:t>After Fire Test</a:t>
            </a:r>
          </a:p>
        </p:txBody>
      </p:sp>
      <p:sp>
        <p:nvSpPr>
          <p:cNvPr id="62" name="Ορθογώνιο 2">
            <a:extLst>
              <a:ext uri="{FF2B5EF4-FFF2-40B4-BE49-F238E27FC236}">
                <a16:creationId xmlns:a16="http://schemas.microsoft.com/office/drawing/2014/main" id="{F46C6E8F-22F0-4F65-A1E2-0B4B709716E6}"/>
              </a:ext>
            </a:extLst>
          </p:cNvPr>
          <p:cNvSpPr/>
          <p:nvPr/>
        </p:nvSpPr>
        <p:spPr>
          <a:xfrm>
            <a:off x="6512176" y="4001059"/>
            <a:ext cx="4495800" cy="707886"/>
          </a:xfrm>
          <a:prstGeom prst="rect">
            <a:avLst/>
          </a:prstGeom>
        </p:spPr>
        <p:txBody>
          <a:bodyPr wrap="square">
            <a:spAutoFit/>
          </a:bodyPr>
          <a:lstStyle/>
          <a:p>
            <a:pPr algn="ctr"/>
            <a:r>
              <a:rPr lang="en-US" sz="2000" dirty="0">
                <a:solidFill>
                  <a:schemeClr val="bg1"/>
                </a:solidFill>
              </a:rPr>
              <a:t>No Damages</a:t>
            </a:r>
          </a:p>
          <a:p>
            <a:pPr algn="ctr"/>
            <a:r>
              <a:rPr lang="en-US" sz="2000" dirty="0">
                <a:solidFill>
                  <a:schemeClr val="bg1"/>
                </a:solidFill>
              </a:rPr>
              <a:t>Only a small superficial crack </a:t>
            </a:r>
          </a:p>
        </p:txBody>
      </p:sp>
    </p:spTree>
    <p:extLst>
      <p:ext uri="{BB962C8B-B14F-4D97-AF65-F5344CB8AC3E}">
        <p14:creationId xmlns:p14="http://schemas.microsoft.com/office/powerpoint/2010/main" val="12227436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RAW MATERIAL-2: Slag from </a:t>
            </a:r>
            <a:r>
              <a:rPr lang="en-US" sz="4000" dirty="0" err="1">
                <a:solidFill>
                  <a:schemeClr val="bg1"/>
                </a:solidFill>
              </a:rPr>
              <a:t>Metallo</a:t>
            </a:r>
            <a:endParaRPr lang="en-US" sz="4000" dirty="0">
              <a:solidFill>
                <a:schemeClr val="bg1"/>
              </a:solidFill>
            </a:endParaRPr>
          </a:p>
        </p:txBody>
      </p:sp>
      <p:graphicFrame>
        <p:nvGraphicFramePr>
          <p:cNvPr id="5" name="Table 4">
            <a:extLst>
              <a:ext uri="{FF2B5EF4-FFF2-40B4-BE49-F238E27FC236}">
                <a16:creationId xmlns:a16="http://schemas.microsoft.com/office/drawing/2014/main" id="{5E916A06-67BF-4068-9EDE-6B8836460E0B}"/>
              </a:ext>
            </a:extLst>
          </p:cNvPr>
          <p:cNvGraphicFramePr>
            <a:graphicFrameLocks noGrp="1"/>
          </p:cNvGraphicFramePr>
          <p:nvPr>
            <p:extLst>
              <p:ext uri="{D42A27DB-BD31-4B8C-83A1-F6EECF244321}">
                <p14:modId xmlns:p14="http://schemas.microsoft.com/office/powerpoint/2010/main" val="3760071678"/>
              </p:ext>
            </p:extLst>
          </p:nvPr>
        </p:nvGraphicFramePr>
        <p:xfrm>
          <a:off x="754912" y="1533569"/>
          <a:ext cx="2411398" cy="4450080"/>
        </p:xfrm>
        <a:graphic>
          <a:graphicData uri="http://schemas.openxmlformats.org/drawingml/2006/table">
            <a:tbl>
              <a:tblPr firstRow="1" bandRow="1">
                <a:tableStyleId>{8A107856-5554-42FB-B03E-39F5DBC370BA}</a:tableStyleId>
              </a:tblPr>
              <a:tblGrid>
                <a:gridCol w="1360968">
                  <a:extLst>
                    <a:ext uri="{9D8B030D-6E8A-4147-A177-3AD203B41FA5}">
                      <a16:colId xmlns:a16="http://schemas.microsoft.com/office/drawing/2014/main" val="3459348260"/>
                    </a:ext>
                  </a:extLst>
                </a:gridCol>
                <a:gridCol w="1050430">
                  <a:extLst>
                    <a:ext uri="{9D8B030D-6E8A-4147-A177-3AD203B41FA5}">
                      <a16:colId xmlns:a16="http://schemas.microsoft.com/office/drawing/2014/main" val="2680087626"/>
                    </a:ext>
                  </a:extLst>
                </a:gridCol>
              </a:tblGrid>
              <a:tr h="370840">
                <a:tc>
                  <a:txBody>
                    <a:bodyPr/>
                    <a:lstStyle/>
                    <a:p>
                      <a:pPr algn="ctr"/>
                      <a:r>
                        <a:rPr lang="en-US" dirty="0"/>
                        <a:t>Component</a:t>
                      </a:r>
                    </a:p>
                  </a:txBody>
                  <a:tcPr/>
                </a:tc>
                <a:tc>
                  <a:txBody>
                    <a:bodyPr/>
                    <a:lstStyle/>
                    <a:p>
                      <a:pPr algn="ctr"/>
                      <a:r>
                        <a:rPr lang="en-US" dirty="0"/>
                        <a:t>%</a:t>
                      </a:r>
                    </a:p>
                  </a:txBody>
                  <a:tcPr/>
                </a:tc>
                <a:extLst>
                  <a:ext uri="{0D108BD9-81ED-4DB2-BD59-A6C34878D82A}">
                    <a16:rowId xmlns:a16="http://schemas.microsoft.com/office/drawing/2014/main" val="2149899511"/>
                  </a:ext>
                </a:extLst>
              </a:tr>
              <a:tr h="370840">
                <a:tc>
                  <a:txBody>
                    <a:bodyPr/>
                    <a:lstStyle/>
                    <a:p>
                      <a:pPr algn="ctr"/>
                      <a:r>
                        <a:rPr lang="en-US" dirty="0" err="1"/>
                        <a:t>FeO</a:t>
                      </a:r>
                      <a:endParaRPr lang="en-US" dirty="0"/>
                    </a:p>
                  </a:txBody>
                  <a:tcPr/>
                </a:tc>
                <a:tc>
                  <a:txBody>
                    <a:bodyPr/>
                    <a:lstStyle/>
                    <a:p>
                      <a:pPr algn="ctr"/>
                      <a:r>
                        <a:rPr lang="en-US" dirty="0"/>
                        <a:t>41,65</a:t>
                      </a:r>
                    </a:p>
                  </a:txBody>
                  <a:tcPr/>
                </a:tc>
                <a:extLst>
                  <a:ext uri="{0D108BD9-81ED-4DB2-BD59-A6C34878D82A}">
                    <a16:rowId xmlns:a16="http://schemas.microsoft.com/office/drawing/2014/main" val="2434195076"/>
                  </a:ext>
                </a:extLst>
              </a:tr>
              <a:tr h="370840">
                <a:tc>
                  <a:txBody>
                    <a:bodyPr/>
                    <a:lstStyle/>
                    <a:p>
                      <a:pPr algn="ctr"/>
                      <a:r>
                        <a:rPr lang="en-US" dirty="0"/>
                        <a:t>Al2O3</a:t>
                      </a:r>
                    </a:p>
                  </a:txBody>
                  <a:tcPr/>
                </a:tc>
                <a:tc>
                  <a:txBody>
                    <a:bodyPr/>
                    <a:lstStyle/>
                    <a:p>
                      <a:pPr algn="ctr"/>
                      <a:r>
                        <a:rPr lang="en-US" dirty="0"/>
                        <a:t>8,47</a:t>
                      </a:r>
                    </a:p>
                  </a:txBody>
                  <a:tcPr/>
                </a:tc>
                <a:extLst>
                  <a:ext uri="{0D108BD9-81ED-4DB2-BD59-A6C34878D82A}">
                    <a16:rowId xmlns:a16="http://schemas.microsoft.com/office/drawing/2014/main" val="2497911040"/>
                  </a:ext>
                </a:extLst>
              </a:tr>
              <a:tr h="370840">
                <a:tc>
                  <a:txBody>
                    <a:bodyPr/>
                    <a:lstStyle/>
                    <a:p>
                      <a:pPr algn="ctr"/>
                      <a:r>
                        <a:rPr lang="en-US" dirty="0"/>
                        <a:t>SiO2</a:t>
                      </a:r>
                    </a:p>
                  </a:txBody>
                  <a:tcPr/>
                </a:tc>
                <a:tc>
                  <a:txBody>
                    <a:bodyPr/>
                    <a:lstStyle/>
                    <a:p>
                      <a:pPr algn="ctr"/>
                      <a:r>
                        <a:rPr lang="en-US" dirty="0"/>
                        <a:t>31,77</a:t>
                      </a:r>
                    </a:p>
                  </a:txBody>
                  <a:tcPr/>
                </a:tc>
                <a:extLst>
                  <a:ext uri="{0D108BD9-81ED-4DB2-BD59-A6C34878D82A}">
                    <a16:rowId xmlns:a16="http://schemas.microsoft.com/office/drawing/2014/main" val="2882761593"/>
                  </a:ext>
                </a:extLst>
              </a:tr>
              <a:tr h="370840">
                <a:tc>
                  <a:txBody>
                    <a:bodyPr/>
                    <a:lstStyle/>
                    <a:p>
                      <a:pPr algn="ctr"/>
                      <a:r>
                        <a:rPr lang="en-US" dirty="0"/>
                        <a:t>TiO2</a:t>
                      </a:r>
                    </a:p>
                  </a:txBody>
                  <a:tcPr/>
                </a:tc>
                <a:tc>
                  <a:txBody>
                    <a:bodyPr/>
                    <a:lstStyle/>
                    <a:p>
                      <a:pPr algn="ctr"/>
                      <a:r>
                        <a:rPr lang="en-US" dirty="0"/>
                        <a:t>0,82</a:t>
                      </a:r>
                    </a:p>
                  </a:txBody>
                  <a:tcPr/>
                </a:tc>
                <a:extLst>
                  <a:ext uri="{0D108BD9-81ED-4DB2-BD59-A6C34878D82A}">
                    <a16:rowId xmlns:a16="http://schemas.microsoft.com/office/drawing/2014/main" val="2516667190"/>
                  </a:ext>
                </a:extLst>
              </a:tr>
              <a:tr h="370840">
                <a:tc>
                  <a:txBody>
                    <a:bodyPr/>
                    <a:lstStyle/>
                    <a:p>
                      <a:pPr algn="ctr"/>
                      <a:r>
                        <a:rPr lang="en-US" dirty="0"/>
                        <a:t>Na2O</a:t>
                      </a:r>
                    </a:p>
                  </a:txBody>
                  <a:tcPr/>
                </a:tc>
                <a:tc>
                  <a:txBody>
                    <a:bodyPr/>
                    <a:lstStyle/>
                    <a:p>
                      <a:pPr algn="ctr"/>
                      <a:r>
                        <a:rPr lang="en-US" dirty="0"/>
                        <a:t>2,22</a:t>
                      </a:r>
                    </a:p>
                  </a:txBody>
                  <a:tcPr/>
                </a:tc>
                <a:extLst>
                  <a:ext uri="{0D108BD9-81ED-4DB2-BD59-A6C34878D82A}">
                    <a16:rowId xmlns:a16="http://schemas.microsoft.com/office/drawing/2014/main" val="2076228424"/>
                  </a:ext>
                </a:extLst>
              </a:tr>
              <a:tr h="370840">
                <a:tc>
                  <a:txBody>
                    <a:bodyPr/>
                    <a:lstStyle/>
                    <a:p>
                      <a:pPr algn="ctr"/>
                      <a:r>
                        <a:rPr lang="en-US" dirty="0" err="1"/>
                        <a:t>CaO</a:t>
                      </a:r>
                      <a:endParaRPr lang="en-US" dirty="0"/>
                    </a:p>
                  </a:txBody>
                  <a:tcPr/>
                </a:tc>
                <a:tc>
                  <a:txBody>
                    <a:bodyPr/>
                    <a:lstStyle/>
                    <a:p>
                      <a:pPr algn="ctr"/>
                      <a:r>
                        <a:rPr lang="en-US" dirty="0"/>
                        <a:t>4,63</a:t>
                      </a:r>
                    </a:p>
                  </a:txBody>
                  <a:tcPr/>
                </a:tc>
                <a:extLst>
                  <a:ext uri="{0D108BD9-81ED-4DB2-BD59-A6C34878D82A}">
                    <a16:rowId xmlns:a16="http://schemas.microsoft.com/office/drawing/2014/main" val="186973867"/>
                  </a:ext>
                </a:extLst>
              </a:tr>
              <a:tr h="370840">
                <a:tc>
                  <a:txBody>
                    <a:bodyPr/>
                    <a:lstStyle/>
                    <a:p>
                      <a:pPr algn="ctr"/>
                      <a:r>
                        <a:rPr lang="en-US" dirty="0"/>
                        <a:t>SO3</a:t>
                      </a:r>
                    </a:p>
                  </a:txBody>
                  <a:tcPr/>
                </a:tc>
                <a:tc>
                  <a:txBody>
                    <a:bodyPr/>
                    <a:lstStyle/>
                    <a:p>
                      <a:pPr algn="ctr"/>
                      <a:r>
                        <a:rPr lang="en-US" dirty="0"/>
                        <a:t>0,92</a:t>
                      </a:r>
                    </a:p>
                  </a:txBody>
                  <a:tcPr/>
                </a:tc>
                <a:extLst>
                  <a:ext uri="{0D108BD9-81ED-4DB2-BD59-A6C34878D82A}">
                    <a16:rowId xmlns:a16="http://schemas.microsoft.com/office/drawing/2014/main" val="3787455030"/>
                  </a:ext>
                </a:extLst>
              </a:tr>
              <a:tr h="370840">
                <a:tc>
                  <a:txBody>
                    <a:bodyPr/>
                    <a:lstStyle/>
                    <a:p>
                      <a:pPr algn="ctr"/>
                      <a:r>
                        <a:rPr lang="en-US" dirty="0"/>
                        <a:t>P2O5</a:t>
                      </a:r>
                    </a:p>
                  </a:txBody>
                  <a:tcPr/>
                </a:tc>
                <a:tc>
                  <a:txBody>
                    <a:bodyPr/>
                    <a:lstStyle/>
                    <a:p>
                      <a:pPr algn="ctr"/>
                      <a:r>
                        <a:rPr lang="en-US" dirty="0"/>
                        <a:t>1,71</a:t>
                      </a:r>
                    </a:p>
                  </a:txBody>
                  <a:tcPr/>
                </a:tc>
                <a:extLst>
                  <a:ext uri="{0D108BD9-81ED-4DB2-BD59-A6C34878D82A}">
                    <a16:rowId xmlns:a16="http://schemas.microsoft.com/office/drawing/2014/main" val="1245953247"/>
                  </a:ext>
                </a:extLst>
              </a:tr>
              <a:tr h="370840">
                <a:tc>
                  <a:txBody>
                    <a:bodyPr/>
                    <a:lstStyle/>
                    <a:p>
                      <a:pPr algn="ctr"/>
                      <a:r>
                        <a:rPr lang="en-US" dirty="0"/>
                        <a:t>Cr2O3</a:t>
                      </a:r>
                    </a:p>
                  </a:txBody>
                  <a:tcPr/>
                </a:tc>
                <a:tc>
                  <a:txBody>
                    <a:bodyPr/>
                    <a:lstStyle/>
                    <a:p>
                      <a:pPr algn="ctr"/>
                      <a:r>
                        <a:rPr lang="en-US" dirty="0"/>
                        <a:t>1,38</a:t>
                      </a:r>
                    </a:p>
                  </a:txBody>
                  <a:tcPr/>
                </a:tc>
                <a:extLst>
                  <a:ext uri="{0D108BD9-81ED-4DB2-BD59-A6C34878D82A}">
                    <a16:rowId xmlns:a16="http://schemas.microsoft.com/office/drawing/2014/main" val="1134370914"/>
                  </a:ext>
                </a:extLst>
              </a:tr>
              <a:tr h="370840">
                <a:tc>
                  <a:txBody>
                    <a:bodyPr/>
                    <a:lstStyle/>
                    <a:p>
                      <a:pPr algn="ctr"/>
                      <a:r>
                        <a:rPr lang="en-US" dirty="0" err="1"/>
                        <a:t>ZnO</a:t>
                      </a:r>
                      <a:endParaRPr lang="en-US" dirty="0"/>
                    </a:p>
                  </a:txBody>
                  <a:tcPr/>
                </a:tc>
                <a:tc>
                  <a:txBody>
                    <a:bodyPr/>
                    <a:lstStyle/>
                    <a:p>
                      <a:pPr algn="ctr"/>
                      <a:r>
                        <a:rPr lang="en-US" dirty="0"/>
                        <a:t>1,14</a:t>
                      </a:r>
                    </a:p>
                  </a:txBody>
                  <a:tcPr/>
                </a:tc>
                <a:extLst>
                  <a:ext uri="{0D108BD9-81ED-4DB2-BD59-A6C34878D82A}">
                    <a16:rowId xmlns:a16="http://schemas.microsoft.com/office/drawing/2014/main" val="1768108909"/>
                  </a:ext>
                </a:extLst>
              </a:tr>
              <a:tr h="370840">
                <a:tc>
                  <a:txBody>
                    <a:bodyPr/>
                    <a:lstStyle/>
                    <a:p>
                      <a:pPr algn="ctr"/>
                      <a:r>
                        <a:rPr lang="en-US" dirty="0"/>
                        <a:t>MgO</a:t>
                      </a:r>
                    </a:p>
                  </a:txBody>
                  <a:tcPr/>
                </a:tc>
                <a:tc>
                  <a:txBody>
                    <a:bodyPr/>
                    <a:lstStyle/>
                    <a:p>
                      <a:pPr algn="ctr"/>
                      <a:r>
                        <a:rPr lang="en-US" dirty="0"/>
                        <a:t>1,46</a:t>
                      </a:r>
                    </a:p>
                  </a:txBody>
                  <a:tcPr/>
                </a:tc>
                <a:extLst>
                  <a:ext uri="{0D108BD9-81ED-4DB2-BD59-A6C34878D82A}">
                    <a16:rowId xmlns:a16="http://schemas.microsoft.com/office/drawing/2014/main" val="2949130288"/>
                  </a:ext>
                </a:extLst>
              </a:tr>
            </a:tbl>
          </a:graphicData>
        </a:graphic>
      </p:graphicFrame>
      <p:sp>
        <p:nvSpPr>
          <p:cNvPr id="10" name="Rectangle 9">
            <a:extLst>
              <a:ext uri="{FF2B5EF4-FFF2-40B4-BE49-F238E27FC236}">
                <a16:creationId xmlns:a16="http://schemas.microsoft.com/office/drawing/2014/main" id="{DB5447EB-8BD0-4EAA-A5BA-3113F3A5D380}"/>
              </a:ext>
            </a:extLst>
          </p:cNvPr>
          <p:cNvSpPr/>
          <p:nvPr/>
        </p:nvSpPr>
        <p:spPr>
          <a:xfrm>
            <a:off x="9770384" y="2669920"/>
            <a:ext cx="2546799" cy="1384995"/>
          </a:xfrm>
          <a:prstGeom prst="rect">
            <a:avLst/>
          </a:prstGeom>
        </p:spPr>
        <p:txBody>
          <a:bodyPr wrap="square">
            <a:spAutoFit/>
          </a:bodyPr>
          <a:lstStyle/>
          <a:p>
            <a:pPr algn="ctr"/>
            <a:r>
              <a:rPr lang="en-US" sz="2800" dirty="0">
                <a:solidFill>
                  <a:schemeClr val="bg1"/>
                </a:solidFill>
              </a:rPr>
              <a:t>Totally amorphous Fayalitic slag</a:t>
            </a:r>
          </a:p>
        </p:txBody>
      </p:sp>
      <p:grpSp>
        <p:nvGrpSpPr>
          <p:cNvPr id="14" name="Group 13">
            <a:extLst>
              <a:ext uri="{FF2B5EF4-FFF2-40B4-BE49-F238E27FC236}">
                <a16:creationId xmlns:a16="http://schemas.microsoft.com/office/drawing/2014/main" id="{EA0B355B-7805-4E66-B228-B38A44787C5A}"/>
              </a:ext>
            </a:extLst>
          </p:cNvPr>
          <p:cNvGrpSpPr/>
          <p:nvPr/>
        </p:nvGrpSpPr>
        <p:grpSpPr>
          <a:xfrm>
            <a:off x="3552275" y="1540808"/>
            <a:ext cx="6342221" cy="4442841"/>
            <a:chOff x="3552275" y="1540808"/>
            <a:chExt cx="6342221" cy="4442841"/>
          </a:xfrm>
        </p:grpSpPr>
        <p:pic>
          <p:nvPicPr>
            <p:cNvPr id="3" name="Picture 2">
              <a:extLst>
                <a:ext uri="{FF2B5EF4-FFF2-40B4-BE49-F238E27FC236}">
                  <a16:creationId xmlns:a16="http://schemas.microsoft.com/office/drawing/2014/main" id="{2FCDD14F-DA09-4D52-AD48-5D12B922FC9E}"/>
                </a:ext>
              </a:extLst>
            </p:cNvPr>
            <p:cNvPicPr>
              <a:picLocks noChangeAspect="1"/>
            </p:cNvPicPr>
            <p:nvPr/>
          </p:nvPicPr>
          <p:blipFill>
            <a:blip r:embed="rId2"/>
            <a:stretch>
              <a:fillRect/>
            </a:stretch>
          </p:blipFill>
          <p:spPr>
            <a:xfrm>
              <a:off x="3552275" y="1540808"/>
              <a:ext cx="6342221" cy="4442841"/>
            </a:xfrm>
            <a:prstGeom prst="rect">
              <a:avLst/>
            </a:prstGeom>
          </p:spPr>
        </p:pic>
        <p:sp>
          <p:nvSpPr>
            <p:cNvPr id="4" name="TextBox 3">
              <a:extLst>
                <a:ext uri="{FF2B5EF4-FFF2-40B4-BE49-F238E27FC236}">
                  <a16:creationId xmlns:a16="http://schemas.microsoft.com/office/drawing/2014/main" id="{9D5B982F-8342-4FB4-964E-2F7BC73DB997}"/>
                </a:ext>
              </a:extLst>
            </p:cNvPr>
            <p:cNvSpPr txBox="1"/>
            <p:nvPr/>
          </p:nvSpPr>
          <p:spPr>
            <a:xfrm>
              <a:off x="6400264" y="1902933"/>
              <a:ext cx="425302" cy="369332"/>
            </a:xfrm>
            <a:prstGeom prst="rect">
              <a:avLst/>
            </a:prstGeom>
            <a:noFill/>
          </p:spPr>
          <p:txBody>
            <a:bodyPr wrap="square" rtlCol="0">
              <a:spAutoFit/>
            </a:bodyPr>
            <a:lstStyle/>
            <a:p>
              <a:r>
                <a:rPr lang="en-US" dirty="0"/>
                <a:t>C</a:t>
              </a:r>
            </a:p>
          </p:txBody>
        </p:sp>
        <p:sp>
          <p:nvSpPr>
            <p:cNvPr id="11" name="TextBox 10">
              <a:extLst>
                <a:ext uri="{FF2B5EF4-FFF2-40B4-BE49-F238E27FC236}">
                  <a16:creationId xmlns:a16="http://schemas.microsoft.com/office/drawing/2014/main" id="{86D70A71-BE8B-488D-813D-E3CDC9BC0ED3}"/>
                </a:ext>
              </a:extLst>
            </p:cNvPr>
            <p:cNvSpPr txBox="1"/>
            <p:nvPr/>
          </p:nvSpPr>
          <p:spPr>
            <a:xfrm>
              <a:off x="5974962" y="2551836"/>
              <a:ext cx="425302" cy="369332"/>
            </a:xfrm>
            <a:prstGeom prst="rect">
              <a:avLst/>
            </a:prstGeom>
            <a:noFill/>
          </p:spPr>
          <p:txBody>
            <a:bodyPr wrap="square" rtlCol="0">
              <a:spAutoFit/>
            </a:bodyPr>
            <a:lstStyle/>
            <a:p>
              <a:r>
                <a:rPr lang="en-US" dirty="0"/>
                <a:t>C</a:t>
              </a:r>
            </a:p>
          </p:txBody>
        </p:sp>
        <p:sp>
          <p:nvSpPr>
            <p:cNvPr id="12" name="TextBox 11">
              <a:extLst>
                <a:ext uri="{FF2B5EF4-FFF2-40B4-BE49-F238E27FC236}">
                  <a16:creationId xmlns:a16="http://schemas.microsoft.com/office/drawing/2014/main" id="{6421EC53-BA05-43B3-B7EF-D4F1D3BF6A72}"/>
                </a:ext>
              </a:extLst>
            </p:cNvPr>
            <p:cNvSpPr txBox="1"/>
            <p:nvPr/>
          </p:nvSpPr>
          <p:spPr>
            <a:xfrm>
              <a:off x="7729870" y="2993086"/>
              <a:ext cx="425302" cy="369332"/>
            </a:xfrm>
            <a:prstGeom prst="rect">
              <a:avLst/>
            </a:prstGeom>
            <a:noFill/>
          </p:spPr>
          <p:txBody>
            <a:bodyPr wrap="square" rtlCol="0">
              <a:spAutoFit/>
            </a:bodyPr>
            <a:lstStyle/>
            <a:p>
              <a:r>
                <a:rPr lang="en-US" dirty="0"/>
                <a:t>F</a:t>
              </a:r>
            </a:p>
          </p:txBody>
        </p:sp>
        <p:sp>
          <p:nvSpPr>
            <p:cNvPr id="13" name="TextBox 12">
              <a:extLst>
                <a:ext uri="{FF2B5EF4-FFF2-40B4-BE49-F238E27FC236}">
                  <a16:creationId xmlns:a16="http://schemas.microsoft.com/office/drawing/2014/main" id="{4F7BB386-1FFF-42A7-8F6F-37FEB13BC405}"/>
                </a:ext>
              </a:extLst>
            </p:cNvPr>
            <p:cNvSpPr txBox="1"/>
            <p:nvPr/>
          </p:nvSpPr>
          <p:spPr>
            <a:xfrm>
              <a:off x="6941989" y="2182504"/>
              <a:ext cx="425302" cy="369332"/>
            </a:xfrm>
            <a:prstGeom prst="rect">
              <a:avLst/>
            </a:prstGeom>
            <a:noFill/>
          </p:spPr>
          <p:txBody>
            <a:bodyPr wrap="square" rtlCol="0">
              <a:spAutoFit/>
            </a:bodyPr>
            <a:lstStyle/>
            <a:p>
              <a:r>
                <a:rPr lang="en-US" dirty="0"/>
                <a:t>F</a:t>
              </a:r>
            </a:p>
          </p:txBody>
        </p:sp>
      </p:grpSp>
      <p:sp>
        <p:nvSpPr>
          <p:cNvPr id="9" name="TextBox 8">
            <a:extLst>
              <a:ext uri="{FF2B5EF4-FFF2-40B4-BE49-F238E27FC236}">
                <a16:creationId xmlns:a16="http://schemas.microsoft.com/office/drawing/2014/main" id="{DD942E09-A4BA-4BD6-91EC-496BEE139F12}"/>
              </a:ext>
            </a:extLst>
          </p:cNvPr>
          <p:cNvSpPr txBox="1"/>
          <p:nvPr/>
        </p:nvSpPr>
        <p:spPr>
          <a:xfrm>
            <a:off x="7128862" y="1720839"/>
            <a:ext cx="2823845" cy="646331"/>
          </a:xfrm>
          <a:prstGeom prst="rect">
            <a:avLst/>
          </a:prstGeom>
          <a:noFill/>
        </p:spPr>
        <p:txBody>
          <a:bodyPr wrap="square" rtlCol="0">
            <a:spAutoFit/>
          </a:bodyPr>
          <a:lstStyle/>
          <a:p>
            <a:r>
              <a:rPr lang="en-US" dirty="0"/>
              <a:t>F: </a:t>
            </a:r>
            <a:r>
              <a:rPr lang="en-US" dirty="0" err="1"/>
              <a:t>Fayalite</a:t>
            </a:r>
            <a:r>
              <a:rPr lang="en-US" dirty="0"/>
              <a:t> Fe2SiO4</a:t>
            </a:r>
          </a:p>
          <a:p>
            <a:r>
              <a:rPr lang="en-US" dirty="0"/>
              <a:t>C: </a:t>
            </a:r>
            <a:r>
              <a:rPr lang="en-US" dirty="0" err="1"/>
              <a:t>Clinoferrosilite</a:t>
            </a:r>
            <a:r>
              <a:rPr lang="en-US" dirty="0"/>
              <a:t> FeSiO3</a:t>
            </a:r>
          </a:p>
        </p:txBody>
      </p:sp>
    </p:spTree>
    <p:extLst>
      <p:ext uri="{BB962C8B-B14F-4D97-AF65-F5344CB8AC3E}">
        <p14:creationId xmlns:p14="http://schemas.microsoft.com/office/powerpoint/2010/main" val="259221141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Synthesis Conditions for RABT fires</a:t>
            </a:r>
          </a:p>
        </p:txBody>
      </p:sp>
      <p:graphicFrame>
        <p:nvGraphicFramePr>
          <p:cNvPr id="5" name="Table 4">
            <a:extLst>
              <a:ext uri="{FF2B5EF4-FFF2-40B4-BE49-F238E27FC236}">
                <a16:creationId xmlns:a16="http://schemas.microsoft.com/office/drawing/2014/main" id="{5DF09014-1B91-4F79-8578-33A24D850228}"/>
              </a:ext>
            </a:extLst>
          </p:cNvPr>
          <p:cNvGraphicFramePr>
            <a:graphicFrameLocks noGrp="1"/>
          </p:cNvGraphicFramePr>
          <p:nvPr>
            <p:extLst>
              <p:ext uri="{D42A27DB-BD31-4B8C-83A1-F6EECF244321}">
                <p14:modId xmlns:p14="http://schemas.microsoft.com/office/powerpoint/2010/main" val="2221386124"/>
              </p:ext>
            </p:extLst>
          </p:nvPr>
        </p:nvGraphicFramePr>
        <p:xfrm>
          <a:off x="2073349" y="872531"/>
          <a:ext cx="8527311" cy="2834640"/>
        </p:xfrm>
        <a:graphic>
          <a:graphicData uri="http://schemas.openxmlformats.org/drawingml/2006/table">
            <a:tbl>
              <a:tblPr firstRow="1" bandRow="1">
                <a:tableStyleId>{21E4AEA4-8DFA-4A89-87EB-49C32662AFE0}</a:tableStyleId>
              </a:tblPr>
              <a:tblGrid>
                <a:gridCol w="4264275">
                  <a:extLst>
                    <a:ext uri="{9D8B030D-6E8A-4147-A177-3AD203B41FA5}">
                      <a16:colId xmlns:a16="http://schemas.microsoft.com/office/drawing/2014/main" val="1513387525"/>
                    </a:ext>
                  </a:extLst>
                </a:gridCol>
                <a:gridCol w="4263036">
                  <a:extLst>
                    <a:ext uri="{9D8B030D-6E8A-4147-A177-3AD203B41FA5}">
                      <a16:colId xmlns:a16="http://schemas.microsoft.com/office/drawing/2014/main" val="3153702325"/>
                    </a:ext>
                  </a:extLst>
                </a:gridCol>
              </a:tblGrid>
              <a:tr h="370840">
                <a:tc gridSpan="2">
                  <a:txBody>
                    <a:bodyPr/>
                    <a:lstStyle/>
                    <a:p>
                      <a:pPr algn="ctr"/>
                      <a:r>
                        <a:rPr lang="en-US" sz="2800" dirty="0"/>
                        <a:t>Synthesis Conditions</a:t>
                      </a:r>
                      <a:endParaRPr lang="en-US" sz="2800" i="1" dirty="0"/>
                    </a:p>
                  </a:txBody>
                  <a:tcPr/>
                </a:tc>
                <a:tc hMerge="1">
                  <a:txBody>
                    <a:bodyPr/>
                    <a:lstStyle/>
                    <a:p>
                      <a:endParaRPr lang="en-US" dirty="0"/>
                    </a:p>
                  </a:txBody>
                  <a:tcPr/>
                </a:tc>
                <a:extLst>
                  <a:ext uri="{0D108BD9-81ED-4DB2-BD59-A6C34878D82A}">
                    <a16:rowId xmlns:a16="http://schemas.microsoft.com/office/drawing/2014/main" val="4226204621"/>
                  </a:ext>
                </a:extLst>
              </a:tr>
              <a:tr h="370840">
                <a:tc>
                  <a:txBody>
                    <a:bodyPr/>
                    <a:lstStyle/>
                    <a:p>
                      <a:pPr algn="ctr"/>
                      <a:r>
                        <a:rPr lang="en-US" sz="3200" dirty="0"/>
                        <a:t>Activator</a:t>
                      </a:r>
                    </a:p>
                  </a:txBody>
                  <a:tcPr/>
                </a:tc>
                <a:tc>
                  <a:txBody>
                    <a:bodyPr/>
                    <a:lstStyle/>
                    <a:p>
                      <a:pPr algn="ctr"/>
                      <a:r>
                        <a:rPr lang="en-US" sz="3200" dirty="0"/>
                        <a:t>KOH – 9M</a:t>
                      </a:r>
                    </a:p>
                  </a:txBody>
                  <a:tcPr/>
                </a:tc>
                <a:extLst>
                  <a:ext uri="{0D108BD9-81ED-4DB2-BD59-A6C34878D82A}">
                    <a16:rowId xmlns:a16="http://schemas.microsoft.com/office/drawing/2014/main" val="2571216454"/>
                  </a:ext>
                </a:extLst>
              </a:tr>
              <a:tr h="370840">
                <a:tc>
                  <a:txBody>
                    <a:bodyPr/>
                    <a:lstStyle/>
                    <a:p>
                      <a:pPr algn="ctr"/>
                      <a:r>
                        <a:rPr lang="en-US" sz="3200" dirty="0"/>
                        <a:t>Slag/Activator Ratio</a:t>
                      </a:r>
                    </a:p>
                  </a:txBody>
                  <a:tcPr/>
                </a:tc>
                <a:tc>
                  <a:txBody>
                    <a:bodyPr/>
                    <a:lstStyle/>
                    <a:p>
                      <a:pPr algn="ctr"/>
                      <a:r>
                        <a:rPr lang="en-US" sz="3200" dirty="0"/>
                        <a:t>3,6 g/mL</a:t>
                      </a:r>
                    </a:p>
                  </a:txBody>
                  <a:tcPr/>
                </a:tc>
                <a:extLst>
                  <a:ext uri="{0D108BD9-81ED-4DB2-BD59-A6C34878D82A}">
                    <a16:rowId xmlns:a16="http://schemas.microsoft.com/office/drawing/2014/main" val="1295153265"/>
                  </a:ext>
                </a:extLst>
              </a:tr>
              <a:tr h="370840">
                <a:tc>
                  <a:txBody>
                    <a:bodyPr/>
                    <a:lstStyle/>
                    <a:p>
                      <a:pPr algn="ctr"/>
                      <a:r>
                        <a:rPr lang="en-US" sz="3200" dirty="0"/>
                        <a:t>Foaming Agent</a:t>
                      </a:r>
                    </a:p>
                  </a:txBody>
                  <a:tcPr/>
                </a:tc>
                <a:tc>
                  <a:txBody>
                    <a:bodyPr/>
                    <a:lstStyle/>
                    <a:p>
                      <a:pPr algn="ctr"/>
                      <a:r>
                        <a:rPr lang="en-US" sz="3200" dirty="0"/>
                        <a:t>Al powder – 0,09% w/w</a:t>
                      </a:r>
                    </a:p>
                  </a:txBody>
                  <a:tcPr/>
                </a:tc>
                <a:extLst>
                  <a:ext uri="{0D108BD9-81ED-4DB2-BD59-A6C34878D82A}">
                    <a16:rowId xmlns:a16="http://schemas.microsoft.com/office/drawing/2014/main" val="271582862"/>
                  </a:ext>
                </a:extLst>
              </a:tr>
              <a:tr h="370840">
                <a:tc>
                  <a:txBody>
                    <a:bodyPr/>
                    <a:lstStyle/>
                    <a:p>
                      <a:pPr algn="ctr"/>
                      <a:r>
                        <a:rPr lang="en-US" sz="3200" dirty="0"/>
                        <a:t>Fluxes added</a:t>
                      </a:r>
                    </a:p>
                  </a:txBody>
                  <a:tcPr/>
                </a:tc>
                <a:tc>
                  <a:txBody>
                    <a:bodyPr/>
                    <a:lstStyle/>
                    <a:p>
                      <a:pPr algn="ctr"/>
                      <a:r>
                        <a:rPr lang="en-US" sz="3200" dirty="0"/>
                        <a:t>Al2O3 – 20% w/w</a:t>
                      </a:r>
                    </a:p>
                  </a:txBody>
                  <a:tcPr/>
                </a:tc>
                <a:extLst>
                  <a:ext uri="{0D108BD9-81ED-4DB2-BD59-A6C34878D82A}">
                    <a16:rowId xmlns:a16="http://schemas.microsoft.com/office/drawing/2014/main" val="1694474576"/>
                  </a:ext>
                </a:extLst>
              </a:tr>
            </a:tbl>
          </a:graphicData>
        </a:graphic>
      </p:graphicFrame>
      <p:sp>
        <p:nvSpPr>
          <p:cNvPr id="9" name="Rectangle 8">
            <a:extLst>
              <a:ext uri="{FF2B5EF4-FFF2-40B4-BE49-F238E27FC236}">
                <a16:creationId xmlns:a16="http://schemas.microsoft.com/office/drawing/2014/main" id="{9EE1D773-FA17-4718-A74B-6898ACA626B3}"/>
              </a:ext>
            </a:extLst>
          </p:cNvPr>
          <p:cNvSpPr/>
          <p:nvPr/>
        </p:nvSpPr>
        <p:spPr>
          <a:xfrm>
            <a:off x="9040627" y="4376665"/>
            <a:ext cx="2020777" cy="1569660"/>
          </a:xfrm>
          <a:prstGeom prst="rect">
            <a:avLst/>
          </a:prstGeom>
        </p:spPr>
        <p:txBody>
          <a:bodyPr wrap="square">
            <a:spAutoFit/>
          </a:bodyPr>
          <a:lstStyle/>
          <a:p>
            <a:pPr algn="ctr"/>
            <a:r>
              <a:rPr lang="en-US" sz="2400" dirty="0">
                <a:solidFill>
                  <a:schemeClr val="bg1"/>
                </a:solidFill>
              </a:rPr>
              <a:t>The paste sets at ambient temperature after 3 hours</a:t>
            </a:r>
          </a:p>
        </p:txBody>
      </p:sp>
      <p:grpSp>
        <p:nvGrpSpPr>
          <p:cNvPr id="12" name="Group 11">
            <a:extLst>
              <a:ext uri="{FF2B5EF4-FFF2-40B4-BE49-F238E27FC236}">
                <a16:creationId xmlns:a16="http://schemas.microsoft.com/office/drawing/2014/main" id="{788AB968-23E7-4405-B6D0-4C6A5C81BD1C}"/>
              </a:ext>
            </a:extLst>
          </p:cNvPr>
          <p:cNvGrpSpPr/>
          <p:nvPr/>
        </p:nvGrpSpPr>
        <p:grpSpPr>
          <a:xfrm>
            <a:off x="1498602" y="3727601"/>
            <a:ext cx="6794297" cy="3025835"/>
            <a:chOff x="1498602" y="3727601"/>
            <a:chExt cx="6794297" cy="3025835"/>
          </a:xfrm>
        </p:grpSpPr>
        <p:grpSp>
          <p:nvGrpSpPr>
            <p:cNvPr id="10" name="Group 9">
              <a:extLst>
                <a:ext uri="{FF2B5EF4-FFF2-40B4-BE49-F238E27FC236}">
                  <a16:creationId xmlns:a16="http://schemas.microsoft.com/office/drawing/2014/main" id="{F4A84957-728A-4187-A0B0-6D1F2030200D}"/>
                </a:ext>
              </a:extLst>
            </p:cNvPr>
            <p:cNvGrpSpPr/>
            <p:nvPr/>
          </p:nvGrpSpPr>
          <p:grpSpPr>
            <a:xfrm>
              <a:off x="1498602" y="3727607"/>
              <a:ext cx="1946344" cy="3025829"/>
              <a:chOff x="84471" y="3748872"/>
              <a:chExt cx="1946344" cy="3025829"/>
            </a:xfrm>
          </p:grpSpPr>
          <p:sp>
            <p:nvSpPr>
              <p:cNvPr id="7" name="Rectangle 6">
                <a:extLst>
                  <a:ext uri="{FF2B5EF4-FFF2-40B4-BE49-F238E27FC236}">
                    <a16:creationId xmlns:a16="http://schemas.microsoft.com/office/drawing/2014/main" id="{A79BBDFC-1A28-4689-B416-E2B00D5216E4}"/>
                  </a:ext>
                </a:extLst>
              </p:cNvPr>
              <p:cNvSpPr/>
              <p:nvPr/>
            </p:nvSpPr>
            <p:spPr>
              <a:xfrm>
                <a:off x="85060" y="3748872"/>
                <a:ext cx="1945754" cy="30258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CFDA4D-5FB5-4529-B2F9-3FBCB65DC533}"/>
                  </a:ext>
                </a:extLst>
              </p:cNvPr>
              <p:cNvSpPr/>
              <p:nvPr/>
            </p:nvSpPr>
            <p:spPr>
              <a:xfrm>
                <a:off x="84471" y="4427061"/>
                <a:ext cx="1946344" cy="1200329"/>
              </a:xfrm>
              <a:prstGeom prst="rect">
                <a:avLst/>
              </a:prstGeom>
              <a:ln>
                <a:noFill/>
              </a:ln>
            </p:spPr>
            <p:txBody>
              <a:bodyPr wrap="square">
                <a:spAutoFit/>
              </a:bodyPr>
              <a:lstStyle/>
              <a:p>
                <a:pPr algn="ctr"/>
                <a:r>
                  <a:rPr lang="en-US" sz="2400" dirty="0">
                    <a:solidFill>
                      <a:schemeClr val="bg1"/>
                    </a:solidFill>
                  </a:rPr>
                  <a:t>Setting at ambient Temperature</a:t>
                </a:r>
              </a:p>
            </p:txBody>
          </p:sp>
        </p:grpSp>
        <p:pic>
          <p:nvPicPr>
            <p:cNvPr id="4" name="Picture 3">
              <a:extLst>
                <a:ext uri="{FF2B5EF4-FFF2-40B4-BE49-F238E27FC236}">
                  <a16:creationId xmlns:a16="http://schemas.microsoft.com/office/drawing/2014/main" id="{B7E00C4C-4515-4957-A65B-2C9C7E07495A}"/>
                </a:ext>
              </a:extLst>
            </p:cNvPr>
            <p:cNvPicPr>
              <a:picLocks noChangeAspect="1"/>
            </p:cNvPicPr>
            <p:nvPr/>
          </p:nvPicPr>
          <p:blipFill>
            <a:blip r:embed="rId2"/>
            <a:stretch>
              <a:fillRect/>
            </a:stretch>
          </p:blipFill>
          <p:spPr>
            <a:xfrm>
              <a:off x="3444940" y="3727601"/>
              <a:ext cx="4847959" cy="3021439"/>
            </a:xfrm>
            <a:prstGeom prst="rect">
              <a:avLst/>
            </a:prstGeom>
          </p:spPr>
        </p:pic>
      </p:grpSp>
    </p:spTree>
    <p:extLst>
      <p:ext uri="{BB962C8B-B14F-4D97-AF65-F5344CB8AC3E}">
        <p14:creationId xmlns:p14="http://schemas.microsoft.com/office/powerpoint/2010/main" val="387396076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Materials Properties</a:t>
            </a:r>
          </a:p>
        </p:txBody>
      </p:sp>
      <p:grpSp>
        <p:nvGrpSpPr>
          <p:cNvPr id="7" name="Group 6">
            <a:extLst>
              <a:ext uri="{FF2B5EF4-FFF2-40B4-BE49-F238E27FC236}">
                <a16:creationId xmlns:a16="http://schemas.microsoft.com/office/drawing/2014/main" id="{F7860A10-CD79-49EB-881F-37FB605BB6A2}"/>
              </a:ext>
            </a:extLst>
          </p:cNvPr>
          <p:cNvGrpSpPr/>
          <p:nvPr/>
        </p:nvGrpSpPr>
        <p:grpSpPr>
          <a:xfrm>
            <a:off x="1162029" y="999627"/>
            <a:ext cx="10285692" cy="523220"/>
            <a:chOff x="1013173" y="1210999"/>
            <a:chExt cx="10285692" cy="523220"/>
          </a:xfrm>
        </p:grpSpPr>
        <p:sp>
          <p:nvSpPr>
            <p:cNvPr id="5" name="TextBox 4">
              <a:extLst>
                <a:ext uri="{FF2B5EF4-FFF2-40B4-BE49-F238E27FC236}">
                  <a16:creationId xmlns:a16="http://schemas.microsoft.com/office/drawing/2014/main" id="{9DF39B38-0BAB-45CF-979A-375AF211486A}"/>
                </a:ext>
              </a:extLst>
            </p:cNvPr>
            <p:cNvSpPr txBox="1"/>
            <p:nvPr/>
          </p:nvSpPr>
          <p:spPr>
            <a:xfrm>
              <a:off x="6267661" y="1210999"/>
              <a:ext cx="5031204" cy="523220"/>
            </a:xfrm>
            <a:prstGeom prst="rect">
              <a:avLst/>
            </a:prstGeom>
            <a:noFill/>
          </p:spPr>
          <p:txBody>
            <a:bodyPr wrap="square" rtlCol="0">
              <a:spAutoFit/>
            </a:bodyPr>
            <a:lstStyle/>
            <a:p>
              <a:r>
                <a:rPr lang="en-US" sz="2800" dirty="0">
                  <a:solidFill>
                    <a:schemeClr val="bg1"/>
                  </a:solidFill>
                </a:rPr>
                <a:t>Apparent Density = 1080</a:t>
              </a:r>
              <a:r>
                <a:rPr lang="el-GR" sz="2800" dirty="0">
                  <a:solidFill>
                    <a:schemeClr val="bg1"/>
                  </a:solidFill>
                </a:rPr>
                <a:t> </a:t>
              </a:r>
              <a:r>
                <a:rPr lang="en-US" sz="2800" dirty="0">
                  <a:solidFill>
                    <a:schemeClr val="bg1"/>
                  </a:solidFill>
                </a:rPr>
                <a:t>kg/m³</a:t>
              </a:r>
            </a:p>
          </p:txBody>
        </p:sp>
        <p:sp>
          <p:nvSpPr>
            <p:cNvPr id="6" name="Rectangle 5">
              <a:extLst>
                <a:ext uri="{FF2B5EF4-FFF2-40B4-BE49-F238E27FC236}">
                  <a16:creationId xmlns:a16="http://schemas.microsoft.com/office/drawing/2014/main" id="{FDE967F0-A9F2-407E-9E7E-E91D4DEC65D2}"/>
                </a:ext>
              </a:extLst>
            </p:cNvPr>
            <p:cNvSpPr/>
            <p:nvPr/>
          </p:nvSpPr>
          <p:spPr>
            <a:xfrm>
              <a:off x="1013173" y="1210999"/>
              <a:ext cx="5254488" cy="523220"/>
            </a:xfrm>
            <a:prstGeom prst="rect">
              <a:avLst/>
            </a:prstGeom>
          </p:spPr>
          <p:txBody>
            <a:bodyPr wrap="square">
              <a:spAutoFit/>
            </a:bodyPr>
            <a:lstStyle/>
            <a:p>
              <a:r>
                <a:rPr lang="en-US" sz="2800" dirty="0">
                  <a:solidFill>
                    <a:schemeClr val="bg1"/>
                  </a:solidFill>
                </a:rPr>
                <a:t>Compressive strength  =  5 MPa</a:t>
              </a:r>
            </a:p>
          </p:txBody>
        </p:sp>
      </p:grpSp>
      <p:sp>
        <p:nvSpPr>
          <p:cNvPr id="13" name="Rectangle 12">
            <a:extLst>
              <a:ext uri="{FF2B5EF4-FFF2-40B4-BE49-F238E27FC236}">
                <a16:creationId xmlns:a16="http://schemas.microsoft.com/office/drawing/2014/main" id="{3528DDA3-63B9-4F48-B287-ADC3CE01C8A5}"/>
              </a:ext>
            </a:extLst>
          </p:cNvPr>
          <p:cNvSpPr/>
          <p:nvPr/>
        </p:nvSpPr>
        <p:spPr>
          <a:xfrm>
            <a:off x="7270984" y="2064046"/>
            <a:ext cx="2642608" cy="400110"/>
          </a:xfrm>
          <a:prstGeom prst="rect">
            <a:avLst/>
          </a:prstGeom>
        </p:spPr>
        <p:txBody>
          <a:bodyPr wrap="square">
            <a:spAutoFit/>
          </a:bodyPr>
          <a:lstStyle/>
          <a:p>
            <a:pPr algn="ctr"/>
            <a:r>
              <a:rPr lang="en-US" sz="2000" dirty="0">
                <a:solidFill>
                  <a:schemeClr val="bg1"/>
                </a:solidFill>
              </a:rPr>
              <a:t>Composite Specimen</a:t>
            </a:r>
          </a:p>
        </p:txBody>
      </p:sp>
      <p:grpSp>
        <p:nvGrpSpPr>
          <p:cNvPr id="14" name="Group 13">
            <a:extLst>
              <a:ext uri="{FF2B5EF4-FFF2-40B4-BE49-F238E27FC236}">
                <a16:creationId xmlns:a16="http://schemas.microsoft.com/office/drawing/2014/main" id="{DDE9C376-FF25-45E4-90D8-8C9020AAD745}"/>
              </a:ext>
            </a:extLst>
          </p:cNvPr>
          <p:cNvGrpSpPr/>
          <p:nvPr/>
        </p:nvGrpSpPr>
        <p:grpSpPr>
          <a:xfrm>
            <a:off x="4982389" y="2422645"/>
            <a:ext cx="7203891" cy="2568451"/>
            <a:chOff x="2889976" y="2424376"/>
            <a:chExt cx="7203891" cy="2568451"/>
          </a:xfrm>
        </p:grpSpPr>
        <p:grpSp>
          <p:nvGrpSpPr>
            <p:cNvPr id="15" name="Group 14">
              <a:extLst>
                <a:ext uri="{FF2B5EF4-FFF2-40B4-BE49-F238E27FC236}">
                  <a16:creationId xmlns:a16="http://schemas.microsoft.com/office/drawing/2014/main" id="{BE0A7FEB-8192-4E50-8D2B-AF05D11A6851}"/>
                </a:ext>
              </a:extLst>
            </p:cNvPr>
            <p:cNvGrpSpPr/>
            <p:nvPr/>
          </p:nvGrpSpPr>
          <p:grpSpPr>
            <a:xfrm>
              <a:off x="5165299" y="2424376"/>
              <a:ext cx="2797692" cy="2568451"/>
              <a:chOff x="5165299" y="2424376"/>
              <a:chExt cx="2797692" cy="2568451"/>
            </a:xfrm>
          </p:grpSpPr>
          <p:pic>
            <p:nvPicPr>
              <p:cNvPr id="18" name="Picture 2">
                <a:extLst>
                  <a:ext uri="{FF2B5EF4-FFF2-40B4-BE49-F238E27FC236}">
                    <a16:creationId xmlns:a16="http://schemas.microsoft.com/office/drawing/2014/main" id="{99F7FF2B-01AB-4766-974B-885EC7DBF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99" y="2674257"/>
                <a:ext cx="26193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1F1AFDCA-47F9-406C-8A5C-F93EF9581796}"/>
                  </a:ext>
                </a:extLst>
              </p:cNvPr>
              <p:cNvGrpSpPr/>
              <p:nvPr/>
            </p:nvGrpSpPr>
            <p:grpSpPr>
              <a:xfrm>
                <a:off x="5763282" y="2424376"/>
                <a:ext cx="2199709" cy="2266479"/>
                <a:chOff x="6029096" y="1424916"/>
                <a:chExt cx="2199709" cy="2266479"/>
              </a:xfrm>
            </p:grpSpPr>
            <p:grpSp>
              <p:nvGrpSpPr>
                <p:cNvPr id="33" name="Group 32">
                  <a:extLst>
                    <a:ext uri="{FF2B5EF4-FFF2-40B4-BE49-F238E27FC236}">
                      <a16:creationId xmlns:a16="http://schemas.microsoft.com/office/drawing/2014/main" id="{3A04C8C5-43E2-41D3-B6BF-C6AA364EC900}"/>
                    </a:ext>
                  </a:extLst>
                </p:cNvPr>
                <p:cNvGrpSpPr/>
                <p:nvPr/>
              </p:nvGrpSpPr>
              <p:grpSpPr>
                <a:xfrm>
                  <a:off x="6029096" y="1424916"/>
                  <a:ext cx="1976514" cy="2077225"/>
                  <a:chOff x="6029096" y="1424916"/>
                  <a:chExt cx="1976514" cy="2077225"/>
                </a:xfrm>
              </p:grpSpPr>
              <p:cxnSp>
                <p:nvCxnSpPr>
                  <p:cNvPr id="35" name="Straight Arrow Connector 34">
                    <a:extLst>
                      <a:ext uri="{FF2B5EF4-FFF2-40B4-BE49-F238E27FC236}">
                        <a16:creationId xmlns:a16="http://schemas.microsoft.com/office/drawing/2014/main" id="{F7A67994-D826-4971-90E8-9FEC0404B3BB}"/>
                      </a:ext>
                    </a:extLst>
                  </p:cNvPr>
                  <p:cNvCxnSpPr/>
                  <p:nvPr/>
                </p:nvCxnSpPr>
                <p:spPr>
                  <a:xfrm>
                    <a:off x="7663070" y="1779104"/>
                    <a:ext cx="59634" cy="1610139"/>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5D4EF08-0751-42C7-9727-00A5DAD8D737}"/>
                      </a:ext>
                    </a:extLst>
                  </p:cNvPr>
                  <p:cNvSpPr txBox="1"/>
                  <p:nvPr/>
                </p:nvSpPr>
                <p:spPr>
                  <a:xfrm rot="5280000">
                    <a:off x="7474224" y="2386351"/>
                    <a:ext cx="725558" cy="307777"/>
                  </a:xfrm>
                  <a:prstGeom prst="rect">
                    <a:avLst/>
                  </a:prstGeom>
                  <a:noFill/>
                </p:spPr>
                <p:txBody>
                  <a:bodyPr wrap="square" rtlCol="0">
                    <a:spAutoFit/>
                  </a:bodyPr>
                  <a:lstStyle/>
                  <a:p>
                    <a:r>
                      <a:rPr lang="en-US" sz="1400" b="1" dirty="0">
                        <a:solidFill>
                          <a:srgbClr val="00FFFF"/>
                        </a:solidFill>
                      </a:rPr>
                      <a:t>40cm</a:t>
                    </a:r>
                    <a:endParaRPr lang="el-GR" sz="1400" b="1" dirty="0">
                      <a:solidFill>
                        <a:srgbClr val="00FFFF"/>
                      </a:solidFill>
                    </a:endParaRPr>
                  </a:p>
                </p:txBody>
              </p:sp>
              <p:cxnSp>
                <p:nvCxnSpPr>
                  <p:cNvPr id="37" name="Straight Arrow Connector 36">
                    <a:extLst>
                      <a:ext uri="{FF2B5EF4-FFF2-40B4-BE49-F238E27FC236}">
                        <a16:creationId xmlns:a16="http://schemas.microsoft.com/office/drawing/2014/main" id="{8189D750-86F4-49FC-9BEF-0C69121B26B2}"/>
                      </a:ext>
                    </a:extLst>
                  </p:cNvPr>
                  <p:cNvCxnSpPr/>
                  <p:nvPr/>
                </p:nvCxnSpPr>
                <p:spPr>
                  <a:xfrm rot="5520000">
                    <a:off x="6804349" y="985519"/>
                    <a:ext cx="59634" cy="1610139"/>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213150-6E20-44B6-B815-F52A4690E88B}"/>
                      </a:ext>
                    </a:extLst>
                  </p:cNvPr>
                  <p:cNvSpPr txBox="1"/>
                  <p:nvPr/>
                </p:nvSpPr>
                <p:spPr>
                  <a:xfrm>
                    <a:off x="6509762" y="1424916"/>
                    <a:ext cx="725558" cy="307777"/>
                  </a:xfrm>
                  <a:prstGeom prst="rect">
                    <a:avLst/>
                  </a:prstGeom>
                  <a:noFill/>
                </p:spPr>
                <p:txBody>
                  <a:bodyPr wrap="square" rtlCol="0">
                    <a:spAutoFit/>
                  </a:bodyPr>
                  <a:lstStyle/>
                  <a:p>
                    <a:r>
                      <a:rPr lang="en-US" sz="1400" b="1" dirty="0">
                        <a:solidFill>
                          <a:srgbClr val="00FFFF"/>
                        </a:solidFill>
                      </a:rPr>
                      <a:t>40cm</a:t>
                    </a:r>
                    <a:endParaRPr lang="el-GR" sz="1400" b="1" dirty="0">
                      <a:solidFill>
                        <a:srgbClr val="00FFFF"/>
                      </a:solidFill>
                    </a:endParaRPr>
                  </a:p>
                </p:txBody>
              </p:sp>
              <p:cxnSp>
                <p:nvCxnSpPr>
                  <p:cNvPr id="39" name="Straight Arrow Connector 38">
                    <a:extLst>
                      <a:ext uri="{FF2B5EF4-FFF2-40B4-BE49-F238E27FC236}">
                        <a16:creationId xmlns:a16="http://schemas.microsoft.com/office/drawing/2014/main" id="{140A30F3-D914-47E8-A15D-39C2B0C18987}"/>
                      </a:ext>
                    </a:extLst>
                  </p:cNvPr>
                  <p:cNvCxnSpPr/>
                  <p:nvPr/>
                </p:nvCxnSpPr>
                <p:spPr>
                  <a:xfrm rot="4020000">
                    <a:off x="7705793" y="3202324"/>
                    <a:ext cx="59634" cy="540000"/>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68764804-6ECA-4ED8-B54A-FC767A0DB1CA}"/>
                    </a:ext>
                  </a:extLst>
                </p:cNvPr>
                <p:cNvSpPr txBox="1"/>
                <p:nvPr/>
              </p:nvSpPr>
              <p:spPr>
                <a:xfrm rot="19764565">
                  <a:off x="7503247" y="3383618"/>
                  <a:ext cx="725558" cy="307777"/>
                </a:xfrm>
                <a:prstGeom prst="rect">
                  <a:avLst/>
                </a:prstGeom>
                <a:noFill/>
              </p:spPr>
              <p:txBody>
                <a:bodyPr wrap="square" rtlCol="0">
                  <a:spAutoFit/>
                </a:bodyPr>
                <a:lstStyle/>
                <a:p>
                  <a:r>
                    <a:rPr lang="en-US" sz="1400" b="1" dirty="0">
                      <a:solidFill>
                        <a:srgbClr val="00FFFF"/>
                      </a:solidFill>
                    </a:rPr>
                    <a:t>15cm</a:t>
                  </a:r>
                  <a:endParaRPr lang="el-GR" sz="1400" b="1" dirty="0">
                    <a:solidFill>
                      <a:srgbClr val="00FFFF"/>
                    </a:solidFill>
                  </a:endParaRPr>
                </a:p>
              </p:txBody>
            </p:sp>
          </p:grpSp>
          <p:grpSp>
            <p:nvGrpSpPr>
              <p:cNvPr id="20" name="Group 19">
                <a:extLst>
                  <a:ext uri="{FF2B5EF4-FFF2-40B4-BE49-F238E27FC236}">
                    <a16:creationId xmlns:a16="http://schemas.microsoft.com/office/drawing/2014/main" id="{08EAABA7-A15C-4D20-A3F0-D4BAD4C86F3A}"/>
                  </a:ext>
                </a:extLst>
              </p:cNvPr>
              <p:cNvGrpSpPr/>
              <p:nvPr/>
            </p:nvGrpSpPr>
            <p:grpSpPr>
              <a:xfrm>
                <a:off x="5339856" y="2790048"/>
                <a:ext cx="2126593" cy="2202779"/>
                <a:chOff x="5605670" y="1790588"/>
                <a:chExt cx="2126593" cy="2202779"/>
              </a:xfrm>
            </p:grpSpPr>
            <p:sp>
              <p:nvSpPr>
                <p:cNvPr id="21" name="TextBox 20">
                  <a:extLst>
                    <a:ext uri="{FF2B5EF4-FFF2-40B4-BE49-F238E27FC236}">
                      <a16:creationId xmlns:a16="http://schemas.microsoft.com/office/drawing/2014/main" id="{361EC09D-1CA0-4650-AE39-E523F6FD27A4}"/>
                    </a:ext>
                  </a:extLst>
                </p:cNvPr>
                <p:cNvSpPr txBox="1"/>
                <p:nvPr/>
              </p:nvSpPr>
              <p:spPr>
                <a:xfrm rot="19764565">
                  <a:off x="7066118" y="3685590"/>
                  <a:ext cx="666145" cy="307777"/>
                </a:xfrm>
                <a:prstGeom prst="rect">
                  <a:avLst/>
                </a:prstGeom>
                <a:noFill/>
              </p:spPr>
              <p:txBody>
                <a:bodyPr wrap="square" rtlCol="0">
                  <a:spAutoFit/>
                </a:bodyPr>
                <a:lstStyle/>
                <a:p>
                  <a:r>
                    <a:rPr lang="en-US" sz="1400" b="1" dirty="0">
                      <a:solidFill>
                        <a:srgbClr val="FFFF00"/>
                      </a:solidFill>
                    </a:rPr>
                    <a:t>3,5cm</a:t>
                  </a:r>
                  <a:endParaRPr lang="el-GR" sz="1400" b="1" dirty="0">
                    <a:solidFill>
                      <a:srgbClr val="FFFF00"/>
                    </a:solidFill>
                  </a:endParaRPr>
                </a:p>
              </p:txBody>
            </p:sp>
            <p:grpSp>
              <p:nvGrpSpPr>
                <p:cNvPr id="22" name="Group 21">
                  <a:extLst>
                    <a:ext uri="{FF2B5EF4-FFF2-40B4-BE49-F238E27FC236}">
                      <a16:creationId xmlns:a16="http://schemas.microsoft.com/office/drawing/2014/main" id="{D44A165D-9DD0-422B-8252-CE17151BB815}"/>
                    </a:ext>
                  </a:extLst>
                </p:cNvPr>
                <p:cNvGrpSpPr/>
                <p:nvPr/>
              </p:nvGrpSpPr>
              <p:grpSpPr>
                <a:xfrm>
                  <a:off x="5605670" y="1790588"/>
                  <a:ext cx="1900381" cy="1969011"/>
                  <a:chOff x="5605670" y="1790588"/>
                  <a:chExt cx="1900381" cy="1969011"/>
                </a:xfrm>
              </p:grpSpPr>
              <p:cxnSp>
                <p:nvCxnSpPr>
                  <p:cNvPr id="23" name="Straight Arrow Connector 22">
                    <a:extLst>
                      <a:ext uri="{FF2B5EF4-FFF2-40B4-BE49-F238E27FC236}">
                        <a16:creationId xmlns:a16="http://schemas.microsoft.com/office/drawing/2014/main" id="{06796EBF-1DFD-4B0B-A55E-4AE74373C3D2}"/>
                      </a:ext>
                    </a:extLst>
                  </p:cNvPr>
                  <p:cNvCxnSpPr/>
                  <p:nvPr/>
                </p:nvCxnSpPr>
                <p:spPr>
                  <a:xfrm rot="4380000">
                    <a:off x="7332234" y="3544983"/>
                    <a:ext cx="59634" cy="28800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8F45DAB-BDA2-4DA8-A984-9B1EFDCD1255}"/>
                      </a:ext>
                    </a:extLst>
                  </p:cNvPr>
                  <p:cNvGrpSpPr/>
                  <p:nvPr/>
                </p:nvGrpSpPr>
                <p:grpSpPr>
                  <a:xfrm>
                    <a:off x="5605670" y="1790588"/>
                    <a:ext cx="1824700" cy="1969011"/>
                    <a:chOff x="5605670" y="1790588"/>
                    <a:chExt cx="1824700" cy="1969011"/>
                  </a:xfrm>
                </p:grpSpPr>
                <p:grpSp>
                  <p:nvGrpSpPr>
                    <p:cNvPr id="25" name="Group 24">
                      <a:extLst>
                        <a:ext uri="{FF2B5EF4-FFF2-40B4-BE49-F238E27FC236}">
                          <a16:creationId xmlns:a16="http://schemas.microsoft.com/office/drawing/2014/main" id="{0C78C9B6-BEFB-4D37-8F9E-14E3E80363C2}"/>
                        </a:ext>
                      </a:extLst>
                    </p:cNvPr>
                    <p:cNvGrpSpPr/>
                    <p:nvPr/>
                  </p:nvGrpSpPr>
                  <p:grpSpPr>
                    <a:xfrm>
                      <a:off x="7046843" y="1790588"/>
                      <a:ext cx="383527" cy="1969011"/>
                      <a:chOff x="7046843" y="1790588"/>
                      <a:chExt cx="383527" cy="1969011"/>
                    </a:xfrm>
                  </p:grpSpPr>
                  <p:cxnSp>
                    <p:nvCxnSpPr>
                      <p:cNvPr id="29" name="Straight Connector 28">
                        <a:extLst>
                          <a:ext uri="{FF2B5EF4-FFF2-40B4-BE49-F238E27FC236}">
                            <a16:creationId xmlns:a16="http://schemas.microsoft.com/office/drawing/2014/main" id="{D1738A09-4E37-4ED0-96F5-2E46DC74CEF6}"/>
                          </a:ext>
                        </a:extLst>
                      </p:cNvPr>
                      <p:cNvCxnSpPr/>
                      <p:nvPr/>
                    </p:nvCxnSpPr>
                    <p:spPr>
                      <a:xfrm>
                        <a:off x="7046843" y="1848484"/>
                        <a:ext cx="72023" cy="1911115"/>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F3775E-5856-4516-969C-D79720468685}"/>
                          </a:ext>
                        </a:extLst>
                      </p:cNvPr>
                      <p:cNvCxnSpPr/>
                      <p:nvPr/>
                    </p:nvCxnSpPr>
                    <p:spPr>
                      <a:xfrm>
                        <a:off x="7362051" y="1790588"/>
                        <a:ext cx="56488" cy="176669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95E58C-5136-4F76-BDDF-1CDB027D5815}"/>
                          </a:ext>
                        </a:extLst>
                      </p:cNvPr>
                      <p:cNvCxnSpPr/>
                      <p:nvPr/>
                    </p:nvCxnSpPr>
                    <p:spPr>
                      <a:xfrm flipH="1">
                        <a:off x="7046843" y="1790588"/>
                        <a:ext cx="315208" cy="57896"/>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31C941-A5E3-48A9-9842-1608562A181F}"/>
                          </a:ext>
                        </a:extLst>
                      </p:cNvPr>
                      <p:cNvCxnSpPr/>
                      <p:nvPr/>
                    </p:nvCxnSpPr>
                    <p:spPr>
                      <a:xfrm rot="-1140000" flipH="1">
                        <a:off x="7115162" y="3632856"/>
                        <a:ext cx="315208" cy="57896"/>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7695BEE8-DD95-4A68-9459-DC46D5C1F8F5}"/>
                        </a:ext>
                      </a:extLst>
                    </p:cNvPr>
                    <p:cNvCxnSpPr/>
                    <p:nvPr/>
                  </p:nvCxnSpPr>
                  <p:spPr>
                    <a:xfrm flipH="1">
                      <a:off x="5605670" y="1868168"/>
                      <a:ext cx="1441173" cy="0"/>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B29566-C467-4C03-8B49-A9253AE71176}"/>
                        </a:ext>
                      </a:extLst>
                    </p:cNvPr>
                    <p:cNvCxnSpPr/>
                    <p:nvPr/>
                  </p:nvCxnSpPr>
                  <p:spPr>
                    <a:xfrm>
                      <a:off x="5605670" y="1897282"/>
                      <a:ext cx="149087" cy="1660000"/>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BB0272-50A1-4A89-A968-1883DA84ADAF}"/>
                        </a:ext>
                      </a:extLst>
                    </p:cNvPr>
                    <p:cNvCxnSpPr/>
                    <p:nvPr/>
                  </p:nvCxnSpPr>
                  <p:spPr>
                    <a:xfrm flipH="1" flipV="1">
                      <a:off x="5754757" y="3491307"/>
                      <a:ext cx="1333518" cy="23190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grpSp>
          </p:grpSp>
        </p:grpSp>
        <p:sp>
          <p:nvSpPr>
            <p:cNvPr id="16" name="Rectangle 15">
              <a:extLst>
                <a:ext uri="{FF2B5EF4-FFF2-40B4-BE49-F238E27FC236}">
                  <a16:creationId xmlns:a16="http://schemas.microsoft.com/office/drawing/2014/main" id="{4F576538-16A3-4172-99DC-8A8B85643F7E}"/>
                </a:ext>
              </a:extLst>
            </p:cNvPr>
            <p:cNvSpPr/>
            <p:nvPr/>
          </p:nvSpPr>
          <p:spPr>
            <a:xfrm>
              <a:off x="7745122" y="2938133"/>
              <a:ext cx="2348745" cy="1938992"/>
            </a:xfrm>
            <a:prstGeom prst="rect">
              <a:avLst/>
            </a:prstGeom>
          </p:spPr>
          <p:txBody>
            <a:bodyPr wrap="square">
              <a:spAutoFit/>
            </a:bodyPr>
            <a:lstStyle/>
            <a:p>
              <a:pPr algn="ctr"/>
              <a:r>
                <a:rPr lang="en-US" sz="2000" b="1" u="sng" dirty="0">
                  <a:solidFill>
                    <a:srgbClr val="66FFFF"/>
                  </a:solidFill>
                </a:rPr>
                <a:t>Concrete Substrate</a:t>
              </a:r>
            </a:p>
            <a:p>
              <a:pPr algn="ctr"/>
              <a:r>
                <a:rPr lang="en-US" sz="2000" dirty="0">
                  <a:solidFill>
                    <a:srgbClr val="66FFFF"/>
                  </a:solidFill>
                </a:rPr>
                <a:t>Rectangular Specimen</a:t>
              </a:r>
            </a:p>
            <a:p>
              <a:pPr algn="ctr"/>
              <a:r>
                <a:rPr lang="en-US" sz="2000" dirty="0">
                  <a:solidFill>
                    <a:srgbClr val="66FFFF"/>
                  </a:solidFill>
                </a:rPr>
                <a:t>40 x 40 cm</a:t>
              </a:r>
            </a:p>
            <a:p>
              <a:pPr algn="ctr"/>
              <a:r>
                <a:rPr lang="en-US" sz="2000" dirty="0">
                  <a:solidFill>
                    <a:srgbClr val="66FFFF"/>
                  </a:solidFill>
                </a:rPr>
                <a:t> with Thickness 15cm</a:t>
              </a:r>
            </a:p>
          </p:txBody>
        </p:sp>
        <p:sp>
          <p:nvSpPr>
            <p:cNvPr id="17" name="Rectangle 16">
              <a:extLst>
                <a:ext uri="{FF2B5EF4-FFF2-40B4-BE49-F238E27FC236}">
                  <a16:creationId xmlns:a16="http://schemas.microsoft.com/office/drawing/2014/main" id="{0FE20045-5C74-42D6-A5F6-71A28FCBAB3A}"/>
                </a:ext>
              </a:extLst>
            </p:cNvPr>
            <p:cNvSpPr/>
            <p:nvPr/>
          </p:nvSpPr>
          <p:spPr>
            <a:xfrm>
              <a:off x="2889976" y="2938133"/>
              <a:ext cx="2291399" cy="1938992"/>
            </a:xfrm>
            <a:prstGeom prst="rect">
              <a:avLst/>
            </a:prstGeom>
          </p:spPr>
          <p:txBody>
            <a:bodyPr wrap="square">
              <a:spAutoFit/>
            </a:bodyPr>
            <a:lstStyle/>
            <a:p>
              <a:pPr algn="ctr"/>
              <a:r>
                <a:rPr lang="en-US" sz="2000" b="1" u="sng" dirty="0">
                  <a:solidFill>
                    <a:srgbClr val="FFFF00"/>
                  </a:solidFill>
                </a:rPr>
                <a:t>Geopolymer Lining </a:t>
              </a:r>
            </a:p>
            <a:p>
              <a:pPr algn="ctr"/>
              <a:r>
                <a:rPr lang="en-US" sz="2000" dirty="0">
                  <a:solidFill>
                    <a:srgbClr val="FFFF00"/>
                  </a:solidFill>
                </a:rPr>
                <a:t>Rectangular Specimen</a:t>
              </a:r>
            </a:p>
            <a:p>
              <a:pPr algn="ctr"/>
              <a:r>
                <a:rPr lang="en-US" sz="2000" dirty="0">
                  <a:solidFill>
                    <a:srgbClr val="FFFF00"/>
                  </a:solidFill>
                </a:rPr>
                <a:t>40 x 40 cm</a:t>
              </a:r>
            </a:p>
            <a:p>
              <a:pPr algn="ctr"/>
              <a:r>
                <a:rPr lang="en-US" sz="2000" dirty="0">
                  <a:solidFill>
                    <a:srgbClr val="FFFF00"/>
                  </a:solidFill>
                </a:rPr>
                <a:t> with Thickness 3,5cm</a:t>
              </a:r>
            </a:p>
          </p:txBody>
        </p:sp>
      </p:grpSp>
      <p:grpSp>
        <p:nvGrpSpPr>
          <p:cNvPr id="4" name="Group 3">
            <a:extLst>
              <a:ext uri="{FF2B5EF4-FFF2-40B4-BE49-F238E27FC236}">
                <a16:creationId xmlns:a16="http://schemas.microsoft.com/office/drawing/2014/main" id="{C49AD6E5-E1D5-4D89-B971-971F88C798DD}"/>
              </a:ext>
            </a:extLst>
          </p:cNvPr>
          <p:cNvGrpSpPr/>
          <p:nvPr/>
        </p:nvGrpSpPr>
        <p:grpSpPr>
          <a:xfrm>
            <a:off x="687140" y="2339090"/>
            <a:ext cx="3255546" cy="3533726"/>
            <a:chOff x="687140" y="2339090"/>
            <a:chExt cx="3255546" cy="3533726"/>
          </a:xfrm>
        </p:grpSpPr>
        <p:pic>
          <p:nvPicPr>
            <p:cNvPr id="3" name="Picture 2">
              <a:extLst>
                <a:ext uri="{FF2B5EF4-FFF2-40B4-BE49-F238E27FC236}">
                  <a16:creationId xmlns:a16="http://schemas.microsoft.com/office/drawing/2014/main" id="{ABF178D8-18A5-4E37-ACB1-ACA392105DB9}"/>
                </a:ext>
              </a:extLst>
            </p:cNvPr>
            <p:cNvPicPr>
              <a:picLocks noChangeAspect="1"/>
            </p:cNvPicPr>
            <p:nvPr/>
          </p:nvPicPr>
          <p:blipFill>
            <a:blip r:embed="rId3"/>
            <a:stretch>
              <a:fillRect/>
            </a:stretch>
          </p:blipFill>
          <p:spPr>
            <a:xfrm>
              <a:off x="687140" y="2339090"/>
              <a:ext cx="3255546" cy="3133616"/>
            </a:xfrm>
            <a:prstGeom prst="rect">
              <a:avLst/>
            </a:prstGeom>
          </p:spPr>
        </p:pic>
        <p:sp>
          <p:nvSpPr>
            <p:cNvPr id="53" name="Ορθογώνιο 2">
              <a:extLst>
                <a:ext uri="{FF2B5EF4-FFF2-40B4-BE49-F238E27FC236}">
                  <a16:creationId xmlns:a16="http://schemas.microsoft.com/office/drawing/2014/main" id="{372703AF-FFB6-4935-8A18-EAD5F3F9470A}"/>
                </a:ext>
              </a:extLst>
            </p:cNvPr>
            <p:cNvSpPr/>
            <p:nvPr/>
          </p:nvSpPr>
          <p:spPr>
            <a:xfrm>
              <a:off x="687140" y="5472706"/>
              <a:ext cx="3255546" cy="400110"/>
            </a:xfrm>
            <a:prstGeom prst="rect">
              <a:avLst/>
            </a:prstGeom>
          </p:spPr>
          <p:txBody>
            <a:bodyPr wrap="square">
              <a:spAutoFit/>
            </a:bodyPr>
            <a:lstStyle/>
            <a:p>
              <a:pPr algn="ctr"/>
              <a:r>
                <a:rPr lang="en-US" sz="2000" dirty="0">
                  <a:solidFill>
                    <a:schemeClr val="bg1"/>
                  </a:solidFill>
                </a:rPr>
                <a:t>Before Fire Test</a:t>
              </a:r>
            </a:p>
          </p:txBody>
        </p:sp>
      </p:grpSp>
      <p:sp>
        <p:nvSpPr>
          <p:cNvPr id="12" name="Oval 11">
            <a:extLst>
              <a:ext uri="{FF2B5EF4-FFF2-40B4-BE49-F238E27FC236}">
                <a16:creationId xmlns:a16="http://schemas.microsoft.com/office/drawing/2014/main" id="{C2E6986B-3FD3-444D-8183-9E1F793F958D}"/>
              </a:ext>
            </a:extLst>
          </p:cNvPr>
          <p:cNvSpPr/>
          <p:nvPr/>
        </p:nvSpPr>
        <p:spPr>
          <a:xfrm>
            <a:off x="8682399" y="4450421"/>
            <a:ext cx="1016329" cy="816625"/>
          </a:xfrm>
          <a:prstGeom prst="ellipse">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89C9032-F2D1-40BC-A2FA-EE8E58E175D1}"/>
              </a:ext>
            </a:extLst>
          </p:cNvPr>
          <p:cNvPicPr>
            <a:picLocks noChangeAspect="1"/>
          </p:cNvPicPr>
          <p:nvPr/>
        </p:nvPicPr>
        <p:blipFill>
          <a:blip r:embed="rId4"/>
          <a:stretch>
            <a:fillRect/>
          </a:stretch>
        </p:blipFill>
        <p:spPr>
          <a:xfrm>
            <a:off x="37117" y="1523691"/>
            <a:ext cx="8404674" cy="5228809"/>
          </a:xfrm>
          <a:prstGeom prst="rect">
            <a:avLst/>
          </a:prstGeom>
        </p:spPr>
      </p:pic>
      <p:sp>
        <p:nvSpPr>
          <p:cNvPr id="57" name="Arrow: Up-Down 56">
            <a:extLst>
              <a:ext uri="{FF2B5EF4-FFF2-40B4-BE49-F238E27FC236}">
                <a16:creationId xmlns:a16="http://schemas.microsoft.com/office/drawing/2014/main" id="{42EBB489-220B-4804-996E-06ADFE0EE4CA}"/>
              </a:ext>
            </a:extLst>
          </p:cNvPr>
          <p:cNvSpPr/>
          <p:nvPr/>
        </p:nvSpPr>
        <p:spPr>
          <a:xfrm flipH="1">
            <a:off x="3077946" y="2826627"/>
            <a:ext cx="98772" cy="313361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Up-Down 46">
            <a:extLst>
              <a:ext uri="{FF2B5EF4-FFF2-40B4-BE49-F238E27FC236}">
                <a16:creationId xmlns:a16="http://schemas.microsoft.com/office/drawing/2014/main" id="{FEA5162C-BEA9-414F-B8FC-27E1528A840A}"/>
              </a:ext>
            </a:extLst>
          </p:cNvPr>
          <p:cNvSpPr/>
          <p:nvPr/>
        </p:nvSpPr>
        <p:spPr>
          <a:xfrm>
            <a:off x="987634" y="2826514"/>
            <a:ext cx="98773" cy="3448261"/>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6302924-65F8-49F9-801D-AD95C90F7683}"/>
              </a:ext>
            </a:extLst>
          </p:cNvPr>
          <p:cNvSpPr txBox="1"/>
          <p:nvPr/>
        </p:nvSpPr>
        <p:spPr>
          <a:xfrm>
            <a:off x="1018616" y="3464049"/>
            <a:ext cx="2513054" cy="646331"/>
          </a:xfrm>
          <a:prstGeom prst="rect">
            <a:avLst/>
          </a:prstGeom>
          <a:noFill/>
        </p:spPr>
        <p:txBody>
          <a:bodyPr wrap="square" rtlCol="0">
            <a:spAutoFit/>
          </a:bodyPr>
          <a:lstStyle/>
          <a:p>
            <a:r>
              <a:rPr lang="en-US" b="1" i="1" dirty="0"/>
              <a:t>Temperature gradient : 33 °C/mm</a:t>
            </a:r>
            <a:endParaRPr lang="el-GR" b="1" i="1" dirty="0"/>
          </a:p>
        </p:txBody>
      </p:sp>
      <p:sp>
        <p:nvSpPr>
          <p:cNvPr id="58" name="TextBox 57">
            <a:extLst>
              <a:ext uri="{FF2B5EF4-FFF2-40B4-BE49-F238E27FC236}">
                <a16:creationId xmlns:a16="http://schemas.microsoft.com/office/drawing/2014/main" id="{259046D1-2C77-4FC8-98FA-C07366F6A613}"/>
              </a:ext>
            </a:extLst>
          </p:cNvPr>
          <p:cNvSpPr txBox="1"/>
          <p:nvPr/>
        </p:nvSpPr>
        <p:spPr>
          <a:xfrm>
            <a:off x="3114965" y="4439437"/>
            <a:ext cx="2518743" cy="646331"/>
          </a:xfrm>
          <a:prstGeom prst="rect">
            <a:avLst/>
          </a:prstGeom>
          <a:noFill/>
        </p:spPr>
        <p:txBody>
          <a:bodyPr wrap="square" rtlCol="0">
            <a:spAutoFit/>
          </a:bodyPr>
          <a:lstStyle/>
          <a:p>
            <a:r>
              <a:rPr lang="en-US" b="1" i="1" dirty="0"/>
              <a:t>Temperature gradient : </a:t>
            </a:r>
          </a:p>
          <a:p>
            <a:r>
              <a:rPr lang="en-US" b="1" i="1" dirty="0"/>
              <a:t>30 °C/mm</a:t>
            </a:r>
            <a:endParaRPr lang="el-GR" b="1" i="1" dirty="0"/>
          </a:p>
        </p:txBody>
      </p:sp>
      <p:sp>
        <p:nvSpPr>
          <p:cNvPr id="63" name="TextBox 62">
            <a:extLst>
              <a:ext uri="{FF2B5EF4-FFF2-40B4-BE49-F238E27FC236}">
                <a16:creationId xmlns:a16="http://schemas.microsoft.com/office/drawing/2014/main" id="{B7D13727-8300-4740-8C33-20F49816EAC1}"/>
              </a:ext>
            </a:extLst>
          </p:cNvPr>
          <p:cNvSpPr txBox="1"/>
          <p:nvPr/>
        </p:nvSpPr>
        <p:spPr>
          <a:xfrm>
            <a:off x="4253038" y="2217100"/>
            <a:ext cx="3594537" cy="1200329"/>
          </a:xfrm>
          <a:prstGeom prst="rect">
            <a:avLst/>
          </a:prstGeom>
          <a:noFill/>
        </p:spPr>
        <p:txBody>
          <a:bodyPr wrap="square" rtlCol="0">
            <a:spAutoFit/>
          </a:bodyPr>
          <a:lstStyle/>
          <a:p>
            <a:r>
              <a:rPr lang="en-US" b="1" i="1" dirty="0"/>
              <a:t>Max temperature at the concrete/</a:t>
            </a:r>
            <a:r>
              <a:rPr lang="en-US" b="1" i="1" dirty="0" err="1"/>
              <a:t>geolopolymer</a:t>
            </a:r>
            <a:r>
              <a:rPr lang="en-US" b="1" i="1" dirty="0"/>
              <a:t> interface is 200 °C which lower than the test success limit of 380 °C</a:t>
            </a:r>
            <a:endParaRPr lang="el-GR" b="1" i="1" dirty="0"/>
          </a:p>
        </p:txBody>
      </p:sp>
      <p:grpSp>
        <p:nvGrpSpPr>
          <p:cNvPr id="54" name="Group 53">
            <a:extLst>
              <a:ext uri="{FF2B5EF4-FFF2-40B4-BE49-F238E27FC236}">
                <a16:creationId xmlns:a16="http://schemas.microsoft.com/office/drawing/2014/main" id="{7A12FD45-6F3F-44B5-B466-52CAA3BE9ADB}"/>
              </a:ext>
            </a:extLst>
          </p:cNvPr>
          <p:cNvGrpSpPr/>
          <p:nvPr/>
        </p:nvGrpSpPr>
        <p:grpSpPr>
          <a:xfrm>
            <a:off x="8419316" y="1988679"/>
            <a:ext cx="3755733" cy="4090169"/>
            <a:chOff x="8419316" y="1988679"/>
            <a:chExt cx="3755733" cy="4090169"/>
          </a:xfrm>
        </p:grpSpPr>
        <p:pic>
          <p:nvPicPr>
            <p:cNvPr id="49" name="Picture 48">
              <a:extLst>
                <a:ext uri="{FF2B5EF4-FFF2-40B4-BE49-F238E27FC236}">
                  <a16:creationId xmlns:a16="http://schemas.microsoft.com/office/drawing/2014/main" id="{E141DA6B-E9FC-426F-A26D-A47660AC143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3000" contrast="-49000"/>
                      </a14:imgEffect>
                    </a14:imgLayer>
                  </a14:imgProps>
                </a:ext>
              </a:extLst>
            </a:blip>
            <a:stretch>
              <a:fillRect/>
            </a:stretch>
          </p:blipFill>
          <p:spPr>
            <a:xfrm>
              <a:off x="8441779" y="1988679"/>
              <a:ext cx="3733270" cy="3717907"/>
            </a:xfrm>
            <a:prstGeom prst="rect">
              <a:avLst/>
            </a:prstGeom>
          </p:spPr>
        </p:pic>
        <p:sp>
          <p:nvSpPr>
            <p:cNvPr id="64" name="Ορθογώνιο 2">
              <a:extLst>
                <a:ext uri="{FF2B5EF4-FFF2-40B4-BE49-F238E27FC236}">
                  <a16:creationId xmlns:a16="http://schemas.microsoft.com/office/drawing/2014/main" id="{C2633797-EE2A-48E0-9B64-140D759CB646}"/>
                </a:ext>
              </a:extLst>
            </p:cNvPr>
            <p:cNvSpPr/>
            <p:nvPr/>
          </p:nvSpPr>
          <p:spPr>
            <a:xfrm>
              <a:off x="8419316" y="5664808"/>
              <a:ext cx="3755733" cy="414040"/>
            </a:xfrm>
            <a:prstGeom prst="rect">
              <a:avLst/>
            </a:prstGeom>
          </p:spPr>
          <p:txBody>
            <a:bodyPr wrap="square">
              <a:spAutoFit/>
            </a:bodyPr>
            <a:lstStyle/>
            <a:p>
              <a:pPr algn="ctr"/>
              <a:r>
                <a:rPr lang="en-US" sz="2000" dirty="0">
                  <a:solidFill>
                    <a:schemeClr val="bg1"/>
                  </a:solidFill>
                </a:rPr>
                <a:t>After Fire Test</a:t>
              </a:r>
            </a:p>
          </p:txBody>
        </p:sp>
      </p:grpSp>
      <p:grpSp>
        <p:nvGrpSpPr>
          <p:cNvPr id="59" name="Group 58">
            <a:extLst>
              <a:ext uri="{FF2B5EF4-FFF2-40B4-BE49-F238E27FC236}">
                <a16:creationId xmlns:a16="http://schemas.microsoft.com/office/drawing/2014/main" id="{56E97468-3A7E-44AD-8AF6-A2FFAEC8E1E3}"/>
              </a:ext>
            </a:extLst>
          </p:cNvPr>
          <p:cNvGrpSpPr/>
          <p:nvPr/>
        </p:nvGrpSpPr>
        <p:grpSpPr>
          <a:xfrm>
            <a:off x="8083649" y="1946031"/>
            <a:ext cx="4108351" cy="3760555"/>
            <a:chOff x="8084038" y="1931451"/>
            <a:chExt cx="4108351" cy="3760555"/>
          </a:xfrm>
        </p:grpSpPr>
        <p:grpSp>
          <p:nvGrpSpPr>
            <p:cNvPr id="65" name="Group 64">
              <a:extLst>
                <a:ext uri="{FF2B5EF4-FFF2-40B4-BE49-F238E27FC236}">
                  <a16:creationId xmlns:a16="http://schemas.microsoft.com/office/drawing/2014/main" id="{04C92BF2-1EBB-4A70-AED3-152354EB7FBD}"/>
                </a:ext>
              </a:extLst>
            </p:cNvPr>
            <p:cNvGrpSpPr>
              <a:grpSpLocks noChangeAspect="1"/>
            </p:cNvGrpSpPr>
            <p:nvPr/>
          </p:nvGrpSpPr>
          <p:grpSpPr>
            <a:xfrm>
              <a:off x="8084038" y="1931451"/>
              <a:ext cx="4108351" cy="3760555"/>
              <a:chOff x="3125972" y="2317897"/>
              <a:chExt cx="4019107" cy="3678865"/>
            </a:xfrm>
          </p:grpSpPr>
          <p:sp>
            <p:nvSpPr>
              <p:cNvPr id="66" name="Rectangle 65">
                <a:extLst>
                  <a:ext uri="{FF2B5EF4-FFF2-40B4-BE49-F238E27FC236}">
                    <a16:creationId xmlns:a16="http://schemas.microsoft.com/office/drawing/2014/main" id="{D4940132-A83E-482D-99A0-1ADBFA26D57D}"/>
                  </a:ext>
                </a:extLst>
              </p:cNvPr>
              <p:cNvSpPr/>
              <p:nvPr/>
            </p:nvSpPr>
            <p:spPr>
              <a:xfrm>
                <a:off x="3125972" y="2317897"/>
                <a:ext cx="4019107" cy="3678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E3E27321-E018-4575-AF98-3D16ABA37202}"/>
                  </a:ext>
                </a:extLst>
              </p:cNvPr>
              <p:cNvPicPr>
                <a:picLocks noChangeAspect="1"/>
              </p:cNvPicPr>
              <p:nvPr/>
            </p:nvPicPr>
            <p:blipFill>
              <a:blip r:embed="rId7">
                <a:lum bright="34000" contrast="27000"/>
              </a:blip>
              <a:stretch>
                <a:fillRect/>
              </a:stretch>
            </p:blipFill>
            <p:spPr>
              <a:xfrm>
                <a:off x="3278186" y="2435020"/>
                <a:ext cx="3724706" cy="3481995"/>
              </a:xfrm>
              <a:prstGeom prst="rect">
                <a:avLst/>
              </a:prstGeom>
            </p:spPr>
          </p:pic>
        </p:grpSp>
        <p:sp>
          <p:nvSpPr>
            <p:cNvPr id="68" name="Ορθογώνιο 2">
              <a:extLst>
                <a:ext uri="{FF2B5EF4-FFF2-40B4-BE49-F238E27FC236}">
                  <a16:creationId xmlns:a16="http://schemas.microsoft.com/office/drawing/2014/main" id="{E0CE9ED9-5354-4D15-98ED-8569A088EB76}"/>
                </a:ext>
              </a:extLst>
            </p:cNvPr>
            <p:cNvSpPr/>
            <p:nvPr/>
          </p:nvSpPr>
          <p:spPr>
            <a:xfrm>
              <a:off x="8294657" y="3156828"/>
              <a:ext cx="3733270" cy="1015663"/>
            </a:xfrm>
            <a:prstGeom prst="rect">
              <a:avLst/>
            </a:prstGeom>
          </p:spPr>
          <p:txBody>
            <a:bodyPr wrap="square">
              <a:spAutoFit/>
            </a:bodyPr>
            <a:lstStyle/>
            <a:p>
              <a:pPr algn="ctr"/>
              <a:r>
                <a:rPr lang="en-US" sz="2000" u="sng" dirty="0">
                  <a:solidFill>
                    <a:schemeClr val="bg1"/>
                  </a:solidFill>
                </a:rPr>
                <a:t>Magnification at high contr</a:t>
              </a:r>
              <a:r>
                <a:rPr lang="en-US" sz="2000" dirty="0">
                  <a:solidFill>
                    <a:schemeClr val="bg1"/>
                  </a:solidFill>
                </a:rPr>
                <a:t>ast</a:t>
              </a:r>
            </a:p>
            <a:p>
              <a:pPr algn="ctr"/>
              <a:r>
                <a:rPr lang="en-US" sz="2000" dirty="0">
                  <a:solidFill>
                    <a:schemeClr val="bg1"/>
                  </a:solidFill>
                </a:rPr>
                <a:t>No Damages</a:t>
              </a:r>
            </a:p>
            <a:p>
              <a:pPr algn="ctr"/>
              <a:r>
                <a:rPr lang="en-US" sz="2000" dirty="0">
                  <a:solidFill>
                    <a:schemeClr val="bg1"/>
                  </a:solidFill>
                </a:rPr>
                <a:t>No cracks </a:t>
              </a:r>
            </a:p>
          </p:txBody>
        </p:sp>
      </p:grpSp>
    </p:spTree>
    <p:extLst>
      <p:ext uri="{BB962C8B-B14F-4D97-AF65-F5344CB8AC3E}">
        <p14:creationId xmlns:p14="http://schemas.microsoft.com/office/powerpoint/2010/main" val="39730139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57" grpId="0" animBg="1"/>
      <p:bldP spid="47" grpId="0" animBg="1"/>
      <p:bldP spid="56" grpId="0"/>
      <p:bldP spid="58" grpId="0"/>
      <p:bldP spid="6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Competition &amp; Procurement Cost of Materials</a:t>
            </a:r>
          </a:p>
        </p:txBody>
      </p:sp>
      <p:graphicFrame>
        <p:nvGraphicFramePr>
          <p:cNvPr id="3" name="Table 2">
            <a:extLst>
              <a:ext uri="{FF2B5EF4-FFF2-40B4-BE49-F238E27FC236}">
                <a16:creationId xmlns:a16="http://schemas.microsoft.com/office/drawing/2014/main" id="{E6107698-5DC1-4352-A6AE-82A3957B4563}"/>
              </a:ext>
            </a:extLst>
          </p:cNvPr>
          <p:cNvGraphicFramePr>
            <a:graphicFrameLocks noGrp="1"/>
          </p:cNvGraphicFramePr>
          <p:nvPr>
            <p:extLst>
              <p:ext uri="{D42A27DB-BD31-4B8C-83A1-F6EECF244321}">
                <p14:modId xmlns:p14="http://schemas.microsoft.com/office/powerpoint/2010/main" val="3146504532"/>
              </p:ext>
            </p:extLst>
          </p:nvPr>
        </p:nvGraphicFramePr>
        <p:xfrm>
          <a:off x="1307183" y="1369592"/>
          <a:ext cx="9577633" cy="2716865"/>
        </p:xfrm>
        <a:graphic>
          <a:graphicData uri="http://schemas.openxmlformats.org/drawingml/2006/table">
            <a:tbl>
              <a:tblPr firstRow="1" bandRow="1">
                <a:tableStyleId>{5C22544A-7EE6-4342-B048-85BDC9FD1C3A}</a:tableStyleId>
              </a:tblPr>
              <a:tblGrid>
                <a:gridCol w="2555711">
                  <a:extLst>
                    <a:ext uri="{9D8B030D-6E8A-4147-A177-3AD203B41FA5}">
                      <a16:colId xmlns:a16="http://schemas.microsoft.com/office/drawing/2014/main" val="1605402929"/>
                    </a:ext>
                  </a:extLst>
                </a:gridCol>
                <a:gridCol w="2032000">
                  <a:extLst>
                    <a:ext uri="{9D8B030D-6E8A-4147-A177-3AD203B41FA5}">
                      <a16:colId xmlns:a16="http://schemas.microsoft.com/office/drawing/2014/main" val="3685365047"/>
                    </a:ext>
                  </a:extLst>
                </a:gridCol>
                <a:gridCol w="2032000">
                  <a:extLst>
                    <a:ext uri="{9D8B030D-6E8A-4147-A177-3AD203B41FA5}">
                      <a16:colId xmlns:a16="http://schemas.microsoft.com/office/drawing/2014/main" val="3303964360"/>
                    </a:ext>
                  </a:extLst>
                </a:gridCol>
                <a:gridCol w="2957922">
                  <a:extLst>
                    <a:ext uri="{9D8B030D-6E8A-4147-A177-3AD203B41FA5}">
                      <a16:colId xmlns:a16="http://schemas.microsoft.com/office/drawing/2014/main" val="3838674489"/>
                    </a:ext>
                  </a:extLst>
                </a:gridCol>
              </a:tblGrid>
              <a:tr h="1103876">
                <a:tc gridSpan="4">
                  <a:txBody>
                    <a:bodyPr/>
                    <a:lstStyle/>
                    <a:p>
                      <a:pPr algn="ctr"/>
                      <a:r>
                        <a:rPr lang="en-US" sz="2800" b="0" dirty="0"/>
                        <a:t>Companies dominating the market of fire resistant materials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1417411"/>
                  </a:ext>
                </a:extLst>
              </a:tr>
              <a:tr h="7900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8107938"/>
                  </a:ext>
                </a:extLst>
              </a:tr>
              <a:tr h="790029">
                <a:tc>
                  <a:txBody>
                    <a:bodyPr/>
                    <a:lstStyle/>
                    <a:p>
                      <a:pPr algn="ctr"/>
                      <a:r>
                        <a:rPr lang="en-US" sz="2400" dirty="0" err="1"/>
                        <a:t>Promatect®T</a:t>
                      </a:r>
                      <a:r>
                        <a:rPr lang="en-US" sz="2400" dirty="0"/>
                        <a:t> </a:t>
                      </a:r>
                    </a:p>
                  </a:txBody>
                  <a:tcPr/>
                </a:tc>
                <a:tc>
                  <a:txBody>
                    <a:bodyPr/>
                    <a:lstStyle/>
                    <a:p>
                      <a:pPr algn="ctr"/>
                      <a:r>
                        <a:rPr lang="en-US" sz="2400" dirty="0" err="1"/>
                        <a:t>PassiveTec</a:t>
                      </a:r>
                      <a:r>
                        <a:rPr lang="en-US" sz="2400" dirty="0"/>
                        <a:t>® Pro</a:t>
                      </a:r>
                    </a:p>
                  </a:txBody>
                  <a:tcPr/>
                </a:tc>
                <a:tc>
                  <a:txBody>
                    <a:bodyPr/>
                    <a:lstStyle/>
                    <a:p>
                      <a:pPr algn="ctr"/>
                      <a:r>
                        <a:rPr lang="en-US" sz="2400" dirty="0" err="1"/>
                        <a:t>Aestuver</a:t>
                      </a:r>
                      <a:r>
                        <a:rPr lang="en-US" sz="2400" dirty="0"/>
                        <a:t> T® </a:t>
                      </a:r>
                    </a:p>
                  </a:txBody>
                  <a:tcPr/>
                </a:tc>
                <a:tc>
                  <a:txBody>
                    <a:bodyPr/>
                    <a:lstStyle/>
                    <a:p>
                      <a:pPr algn="ctr"/>
                      <a:r>
                        <a:rPr lang="en-US" sz="2400" dirty="0" err="1"/>
                        <a:t>Tecbor</a:t>
                      </a:r>
                      <a:r>
                        <a:rPr lang="en-US" sz="2400" dirty="0"/>
                        <a:t>®</a:t>
                      </a:r>
                    </a:p>
                  </a:txBody>
                  <a:tcPr/>
                </a:tc>
                <a:extLst>
                  <a:ext uri="{0D108BD9-81ED-4DB2-BD59-A6C34878D82A}">
                    <a16:rowId xmlns:a16="http://schemas.microsoft.com/office/drawing/2014/main" val="1864976678"/>
                  </a:ext>
                </a:extLst>
              </a:tr>
            </a:tbl>
          </a:graphicData>
        </a:graphic>
      </p:graphicFrame>
      <p:grpSp>
        <p:nvGrpSpPr>
          <p:cNvPr id="9" name="Group 8">
            <a:extLst>
              <a:ext uri="{FF2B5EF4-FFF2-40B4-BE49-F238E27FC236}">
                <a16:creationId xmlns:a16="http://schemas.microsoft.com/office/drawing/2014/main" id="{21663267-02B4-4FA5-99D8-8EF47D3B8523}"/>
              </a:ext>
            </a:extLst>
          </p:cNvPr>
          <p:cNvGrpSpPr/>
          <p:nvPr/>
        </p:nvGrpSpPr>
        <p:grpSpPr>
          <a:xfrm>
            <a:off x="1693927" y="2500607"/>
            <a:ext cx="8819736" cy="734924"/>
            <a:chOff x="1693927" y="2500607"/>
            <a:chExt cx="8819736" cy="734924"/>
          </a:xfrm>
        </p:grpSpPr>
        <p:pic>
          <p:nvPicPr>
            <p:cNvPr id="6" name="Εικόνα 10">
              <a:extLst>
                <a:ext uri="{FF2B5EF4-FFF2-40B4-BE49-F238E27FC236}">
                  <a16:creationId xmlns:a16="http://schemas.microsoft.com/office/drawing/2014/main" id="{8E69655F-34EC-4ACB-8934-2CE9C36D0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927" y="2568976"/>
              <a:ext cx="1737602" cy="571579"/>
            </a:xfrm>
            <a:prstGeom prst="rect">
              <a:avLst/>
            </a:prstGeom>
          </p:spPr>
        </p:pic>
        <p:pic>
          <p:nvPicPr>
            <p:cNvPr id="4" name="Picture 3">
              <a:extLst>
                <a:ext uri="{FF2B5EF4-FFF2-40B4-BE49-F238E27FC236}">
                  <a16:creationId xmlns:a16="http://schemas.microsoft.com/office/drawing/2014/main" id="{9E8157B7-D3AA-4B50-8DA7-C79B5BCD0F9B}"/>
                </a:ext>
              </a:extLst>
            </p:cNvPr>
            <p:cNvPicPr>
              <a:picLocks noChangeAspect="1"/>
            </p:cNvPicPr>
            <p:nvPr/>
          </p:nvPicPr>
          <p:blipFill>
            <a:blip r:embed="rId3"/>
            <a:stretch>
              <a:fillRect/>
            </a:stretch>
          </p:blipFill>
          <p:spPr>
            <a:xfrm>
              <a:off x="4251916" y="2500656"/>
              <a:ext cx="1209856" cy="734875"/>
            </a:xfrm>
            <a:prstGeom prst="rect">
              <a:avLst/>
            </a:prstGeom>
          </p:spPr>
        </p:pic>
        <p:pic>
          <p:nvPicPr>
            <p:cNvPr id="5" name="Picture 4">
              <a:extLst>
                <a:ext uri="{FF2B5EF4-FFF2-40B4-BE49-F238E27FC236}">
                  <a16:creationId xmlns:a16="http://schemas.microsoft.com/office/drawing/2014/main" id="{484F4E5D-CD75-429E-BCB1-D5AA42F5B318}"/>
                </a:ext>
              </a:extLst>
            </p:cNvPr>
            <p:cNvPicPr>
              <a:picLocks noChangeAspect="1"/>
            </p:cNvPicPr>
            <p:nvPr/>
          </p:nvPicPr>
          <p:blipFill>
            <a:blip r:embed="rId4"/>
            <a:stretch>
              <a:fillRect/>
            </a:stretch>
          </p:blipFill>
          <p:spPr>
            <a:xfrm>
              <a:off x="6180530" y="2500656"/>
              <a:ext cx="1517548" cy="728900"/>
            </a:xfrm>
            <a:prstGeom prst="rect">
              <a:avLst/>
            </a:prstGeom>
          </p:spPr>
        </p:pic>
        <p:pic>
          <p:nvPicPr>
            <p:cNvPr id="7" name="Picture 6">
              <a:extLst>
                <a:ext uri="{FF2B5EF4-FFF2-40B4-BE49-F238E27FC236}">
                  <a16:creationId xmlns:a16="http://schemas.microsoft.com/office/drawing/2014/main" id="{F107D13F-6D03-41AE-A93F-BBC22C5098A3}"/>
                </a:ext>
              </a:extLst>
            </p:cNvPr>
            <p:cNvPicPr>
              <a:picLocks noChangeAspect="1"/>
            </p:cNvPicPr>
            <p:nvPr/>
          </p:nvPicPr>
          <p:blipFill>
            <a:blip r:embed="rId5"/>
            <a:stretch>
              <a:fillRect/>
            </a:stretch>
          </p:blipFill>
          <p:spPr>
            <a:xfrm>
              <a:off x="8300624" y="2500607"/>
              <a:ext cx="2213039" cy="722927"/>
            </a:xfrm>
            <a:prstGeom prst="rect">
              <a:avLst/>
            </a:prstGeom>
          </p:spPr>
        </p:pic>
      </p:grpSp>
      <p:sp>
        <p:nvSpPr>
          <p:cNvPr id="10" name="TextBox 9">
            <a:extLst>
              <a:ext uri="{FF2B5EF4-FFF2-40B4-BE49-F238E27FC236}">
                <a16:creationId xmlns:a16="http://schemas.microsoft.com/office/drawing/2014/main" id="{69957F71-1164-4684-9267-7C2EFBB93678}"/>
              </a:ext>
            </a:extLst>
          </p:cNvPr>
          <p:cNvSpPr txBox="1"/>
          <p:nvPr/>
        </p:nvSpPr>
        <p:spPr>
          <a:xfrm>
            <a:off x="2702560" y="5614964"/>
            <a:ext cx="2052320" cy="646331"/>
          </a:xfrm>
          <a:prstGeom prst="rect">
            <a:avLst/>
          </a:prstGeom>
          <a:solidFill>
            <a:schemeClr val="accent2">
              <a:lumMod val="60000"/>
              <a:lumOff val="40000"/>
            </a:schemeClr>
          </a:solidFill>
        </p:spPr>
        <p:txBody>
          <a:bodyPr wrap="square" rtlCol="0">
            <a:spAutoFit/>
          </a:bodyPr>
          <a:lstStyle/>
          <a:p>
            <a:pPr algn="ctr"/>
            <a:r>
              <a:rPr lang="en-US" sz="3600" b="1" dirty="0" err="1">
                <a:ln w="13462">
                  <a:solidFill>
                    <a:schemeClr val="bg1"/>
                  </a:solidFill>
                  <a:prstDash val="solid"/>
                </a:ln>
                <a:solidFill>
                  <a:schemeClr val="accent5">
                    <a:lumMod val="75000"/>
                  </a:schemeClr>
                </a:solidFill>
                <a:effectLst>
                  <a:outerShdw dist="38100" dir="2700000" algn="bl" rotWithShape="0">
                    <a:schemeClr val="accent5"/>
                  </a:outerShdw>
                </a:effectLst>
              </a:rPr>
              <a:t>Geopfire</a:t>
            </a:r>
            <a:endParaRPr lang="en-US" sz="3600" dirty="0">
              <a:solidFill>
                <a:schemeClr val="accent5">
                  <a:lumMod val="75000"/>
                </a:schemeClr>
              </a:solidFill>
            </a:endParaRPr>
          </a:p>
        </p:txBody>
      </p:sp>
      <p:sp>
        <p:nvSpPr>
          <p:cNvPr id="11" name="Left Brace 10">
            <a:extLst>
              <a:ext uri="{FF2B5EF4-FFF2-40B4-BE49-F238E27FC236}">
                <a16:creationId xmlns:a16="http://schemas.microsoft.com/office/drawing/2014/main" id="{C4BDAF85-C22E-462C-8BE1-8A7A14731C97}"/>
              </a:ext>
            </a:extLst>
          </p:cNvPr>
          <p:cNvSpPr/>
          <p:nvPr/>
        </p:nvSpPr>
        <p:spPr>
          <a:xfrm rot="16200000">
            <a:off x="5713378" y="-243838"/>
            <a:ext cx="765241" cy="9577635"/>
          </a:xfrm>
          <a:prstGeom prst="leftBrace">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F73B175-631A-4AF2-AB5D-9849607F53AB}"/>
              </a:ext>
            </a:extLst>
          </p:cNvPr>
          <p:cNvSpPr txBox="1"/>
          <p:nvPr/>
        </p:nvSpPr>
        <p:spPr>
          <a:xfrm>
            <a:off x="4963158" y="4925133"/>
            <a:ext cx="2265680" cy="584775"/>
          </a:xfrm>
          <a:prstGeom prst="rect">
            <a:avLst/>
          </a:prstGeom>
          <a:noFill/>
        </p:spPr>
        <p:txBody>
          <a:bodyPr wrap="square" rtlCol="0">
            <a:spAutoFit/>
          </a:bodyPr>
          <a:lstStyle/>
          <a:p>
            <a:r>
              <a:rPr lang="en-US" sz="3200" dirty="0">
                <a:solidFill>
                  <a:schemeClr val="bg1"/>
                </a:solidFill>
              </a:rPr>
              <a:t>22 – 42 </a:t>
            </a:r>
            <a:r>
              <a:rPr lang="el-GR" sz="3200" dirty="0">
                <a:solidFill>
                  <a:schemeClr val="bg1"/>
                </a:solidFill>
              </a:rPr>
              <a:t>€</a:t>
            </a:r>
            <a:r>
              <a:rPr lang="en-GB" sz="3200" dirty="0">
                <a:solidFill>
                  <a:schemeClr val="bg1"/>
                </a:solidFill>
              </a:rPr>
              <a:t>/m</a:t>
            </a:r>
            <a:r>
              <a:rPr lang="en-GB" sz="3200" baseline="30000" dirty="0">
                <a:solidFill>
                  <a:schemeClr val="bg1"/>
                </a:solidFill>
              </a:rPr>
              <a:t>2</a:t>
            </a:r>
            <a:endParaRPr lang="en-US" sz="3200" baseline="30000" dirty="0">
              <a:solidFill>
                <a:schemeClr val="bg1"/>
              </a:solidFill>
            </a:endParaRPr>
          </a:p>
        </p:txBody>
      </p:sp>
      <p:sp>
        <p:nvSpPr>
          <p:cNvPr id="14" name="TextBox 13">
            <a:extLst>
              <a:ext uri="{FF2B5EF4-FFF2-40B4-BE49-F238E27FC236}">
                <a16:creationId xmlns:a16="http://schemas.microsoft.com/office/drawing/2014/main" id="{73174FA7-2010-47D4-9B79-25ECD4834601}"/>
              </a:ext>
            </a:extLst>
          </p:cNvPr>
          <p:cNvSpPr txBox="1"/>
          <p:nvPr/>
        </p:nvSpPr>
        <p:spPr>
          <a:xfrm>
            <a:off x="4963160" y="5636643"/>
            <a:ext cx="2265680" cy="584775"/>
          </a:xfrm>
          <a:prstGeom prst="rect">
            <a:avLst/>
          </a:prstGeom>
          <a:noFill/>
        </p:spPr>
        <p:txBody>
          <a:bodyPr wrap="square" rtlCol="0">
            <a:spAutoFit/>
          </a:bodyPr>
          <a:lstStyle/>
          <a:p>
            <a:r>
              <a:rPr lang="en-US" sz="3200" dirty="0">
                <a:solidFill>
                  <a:schemeClr val="bg1"/>
                </a:solidFill>
              </a:rPr>
              <a:t>10 – 18 </a:t>
            </a:r>
            <a:r>
              <a:rPr lang="el-GR" sz="3200" dirty="0">
                <a:solidFill>
                  <a:schemeClr val="bg1"/>
                </a:solidFill>
              </a:rPr>
              <a:t>€</a:t>
            </a:r>
            <a:r>
              <a:rPr lang="en-GB" sz="3200" dirty="0">
                <a:solidFill>
                  <a:schemeClr val="bg1"/>
                </a:solidFill>
              </a:rPr>
              <a:t>/m</a:t>
            </a:r>
            <a:r>
              <a:rPr lang="en-GB" sz="3200" baseline="30000" dirty="0">
                <a:solidFill>
                  <a:schemeClr val="bg1"/>
                </a:solidFill>
              </a:rPr>
              <a:t>2</a:t>
            </a:r>
            <a:endParaRPr lang="en-US" sz="3200" baseline="30000" dirty="0">
              <a:solidFill>
                <a:schemeClr val="bg1"/>
              </a:solidFill>
            </a:endParaRPr>
          </a:p>
        </p:txBody>
      </p:sp>
    </p:spTree>
    <p:extLst>
      <p:ext uri="{BB962C8B-B14F-4D97-AF65-F5344CB8AC3E}">
        <p14:creationId xmlns:p14="http://schemas.microsoft.com/office/powerpoint/2010/main" val="3565460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Conclusions</a:t>
            </a:r>
          </a:p>
        </p:txBody>
      </p:sp>
      <p:sp>
        <p:nvSpPr>
          <p:cNvPr id="50" name="Subtitle 2">
            <a:extLst>
              <a:ext uri="{FF2B5EF4-FFF2-40B4-BE49-F238E27FC236}">
                <a16:creationId xmlns:a16="http://schemas.microsoft.com/office/drawing/2014/main" id="{EF8B11E3-B7D5-46C9-8842-998E764A89F2}"/>
              </a:ext>
            </a:extLst>
          </p:cNvPr>
          <p:cNvSpPr txBox="1">
            <a:spLocks/>
          </p:cNvSpPr>
          <p:nvPr/>
        </p:nvSpPr>
        <p:spPr>
          <a:xfrm>
            <a:off x="318978" y="1148315"/>
            <a:ext cx="11873022" cy="5507665"/>
          </a:xfrm>
          <a:prstGeom prst="rect">
            <a:avLst/>
          </a:prstGeom>
        </p:spPr>
        <p:txBody>
          <a:bodyPr anchor="ctr">
            <a:normAutofit lnSpcReduction="1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514350" indent="-514350">
              <a:buFont typeface="+mj-lt"/>
              <a:buAutoNum type="arabicPeriod"/>
            </a:pPr>
            <a:r>
              <a:rPr lang="en-US" sz="2800" dirty="0">
                <a:solidFill>
                  <a:schemeClr val="bg1"/>
                </a:solidFill>
              </a:rPr>
              <a:t>Both slags as well as any Fayalitic slag from other metallurgical sectors such as ferroalloys production are very good precursors for production of Fire Resistant Geopolymers  for passive fire protection of concrete constructions</a:t>
            </a:r>
          </a:p>
          <a:p>
            <a:pPr marL="514350" indent="-514350">
              <a:buFont typeface="+mj-lt"/>
              <a:buAutoNum type="arabicPeriod"/>
            </a:pPr>
            <a:r>
              <a:rPr lang="en-US" sz="2800" dirty="0">
                <a:solidFill>
                  <a:schemeClr val="bg1"/>
                </a:solidFill>
              </a:rPr>
              <a:t>Both slags give excellent materials for protection of concrete from cellulosic fires (ISO-834)</a:t>
            </a:r>
          </a:p>
          <a:p>
            <a:pPr marL="514350" indent="-514350">
              <a:buFont typeface="+mj-lt"/>
              <a:buAutoNum type="arabicPeriod"/>
            </a:pPr>
            <a:r>
              <a:rPr lang="en-US" sz="2800" dirty="0">
                <a:solidFill>
                  <a:schemeClr val="bg1"/>
                </a:solidFill>
              </a:rPr>
              <a:t>The </a:t>
            </a:r>
            <a:r>
              <a:rPr lang="en-US" sz="2800" dirty="0" err="1">
                <a:solidFill>
                  <a:schemeClr val="bg1"/>
                </a:solidFill>
              </a:rPr>
              <a:t>Metallo</a:t>
            </a:r>
            <a:r>
              <a:rPr lang="en-US" sz="2800" dirty="0">
                <a:solidFill>
                  <a:schemeClr val="bg1"/>
                </a:solidFill>
              </a:rPr>
              <a:t> slag after modification (doping with alumina) gave excellent material for protection of concrete from more severe fire scenarios like the RABT one</a:t>
            </a:r>
          </a:p>
          <a:p>
            <a:pPr marL="514350" indent="-514350">
              <a:buFont typeface="+mj-lt"/>
              <a:buAutoNum type="arabicPeriod"/>
            </a:pPr>
            <a:r>
              <a:rPr lang="en-US" sz="2800" dirty="0">
                <a:solidFill>
                  <a:schemeClr val="bg1"/>
                </a:solidFill>
              </a:rPr>
              <a:t>The same can happen with the Boliden slag after chemical modification applying the proprietary methodology of GEOVALIN, a Greek Spin-off established for commercializing fire resistant geopolymers</a:t>
            </a:r>
          </a:p>
          <a:p>
            <a:pPr marL="0" indent="0">
              <a:buNone/>
            </a:pPr>
            <a:endParaRPr lang="en-US" sz="2800" dirty="0">
              <a:solidFill>
                <a:schemeClr val="bg1"/>
              </a:solidFill>
            </a:endParaRPr>
          </a:p>
        </p:txBody>
      </p:sp>
    </p:spTree>
    <p:extLst>
      <p:ext uri="{BB962C8B-B14F-4D97-AF65-F5344CB8AC3E}">
        <p14:creationId xmlns:p14="http://schemas.microsoft.com/office/powerpoint/2010/main" val="330468559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r>
              <a:rPr lang="en-US" sz="4800" dirty="0">
                <a:solidFill>
                  <a:schemeClr val="bg1"/>
                </a:solidFill>
              </a:rPr>
              <a:t>Research Motives</a:t>
            </a:r>
            <a:br>
              <a:rPr lang="en-US" sz="4800" dirty="0">
                <a:solidFill>
                  <a:schemeClr val="bg1"/>
                </a:solidFill>
              </a:rPr>
            </a:br>
            <a:endParaRPr lang="en-US" sz="4800" dirty="0">
              <a:solidFill>
                <a:schemeClr val="bg1"/>
              </a:solidFill>
            </a:endParaRPr>
          </a:p>
        </p:txBody>
      </p:sp>
      <p:pic>
        <p:nvPicPr>
          <p:cNvPr id="3" name="Picture 2">
            <a:extLst>
              <a:ext uri="{FF2B5EF4-FFF2-40B4-BE49-F238E27FC236}">
                <a16:creationId xmlns:a16="http://schemas.microsoft.com/office/drawing/2014/main" id="{F505BB89-7724-4D20-8754-5215BE8AA06C}"/>
              </a:ext>
            </a:extLst>
          </p:cNvPr>
          <p:cNvPicPr>
            <a:picLocks noChangeAspect="1"/>
          </p:cNvPicPr>
          <p:nvPr/>
        </p:nvPicPr>
        <p:blipFill>
          <a:blip r:embed="rId2"/>
          <a:stretch>
            <a:fillRect/>
          </a:stretch>
        </p:blipFill>
        <p:spPr>
          <a:xfrm>
            <a:off x="1073672" y="2270330"/>
            <a:ext cx="4452938" cy="736759"/>
          </a:xfrm>
          <a:prstGeom prst="rect">
            <a:avLst/>
          </a:prstGeom>
        </p:spPr>
      </p:pic>
      <p:pic>
        <p:nvPicPr>
          <p:cNvPr id="5" name="Picture 4">
            <a:extLst>
              <a:ext uri="{FF2B5EF4-FFF2-40B4-BE49-F238E27FC236}">
                <a16:creationId xmlns:a16="http://schemas.microsoft.com/office/drawing/2014/main" id="{0574043B-9D73-410A-A3BB-D940DFB478A7}"/>
              </a:ext>
            </a:extLst>
          </p:cNvPr>
          <p:cNvPicPr>
            <a:picLocks noChangeAspect="1"/>
          </p:cNvPicPr>
          <p:nvPr/>
        </p:nvPicPr>
        <p:blipFill>
          <a:blip r:embed="rId3"/>
          <a:stretch>
            <a:fillRect/>
          </a:stretch>
        </p:blipFill>
        <p:spPr>
          <a:xfrm>
            <a:off x="1761781" y="4191153"/>
            <a:ext cx="3076720" cy="763620"/>
          </a:xfrm>
          <a:prstGeom prst="rect">
            <a:avLst/>
          </a:prstGeom>
        </p:spPr>
      </p:pic>
      <p:sp>
        <p:nvSpPr>
          <p:cNvPr id="7" name="Right Brace 6">
            <a:extLst>
              <a:ext uri="{FF2B5EF4-FFF2-40B4-BE49-F238E27FC236}">
                <a16:creationId xmlns:a16="http://schemas.microsoft.com/office/drawing/2014/main" id="{CA4A9E2A-EB8D-4D4D-BB0E-2D8F2E8B0A43}"/>
              </a:ext>
            </a:extLst>
          </p:cNvPr>
          <p:cNvSpPr/>
          <p:nvPr/>
        </p:nvSpPr>
        <p:spPr>
          <a:xfrm>
            <a:off x="6347637" y="1998921"/>
            <a:ext cx="531628" cy="4019107"/>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ubtitle 2">
            <a:extLst>
              <a:ext uri="{FF2B5EF4-FFF2-40B4-BE49-F238E27FC236}">
                <a16:creationId xmlns:a16="http://schemas.microsoft.com/office/drawing/2014/main" id="{1EF4687F-E199-4382-8A44-A6FF318AFB57}"/>
              </a:ext>
            </a:extLst>
          </p:cNvPr>
          <p:cNvSpPr txBox="1">
            <a:spLocks/>
          </p:cNvSpPr>
          <p:nvPr/>
        </p:nvSpPr>
        <p:spPr>
          <a:xfrm>
            <a:off x="7856387" y="1998921"/>
            <a:ext cx="3689098" cy="4114800"/>
          </a:xfrm>
          <a:prstGeom prst="rect">
            <a:avLst/>
          </a:prstGeom>
        </p:spPr>
        <p:txBody>
          <a:bodyPr anchor="ctr">
            <a:normAutofit fontScale="925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sz="2800" dirty="0">
                <a:solidFill>
                  <a:schemeClr val="bg1"/>
                </a:solidFill>
              </a:rPr>
              <a:t>Utilization of slags produced from two different European metallurgical companies as precursors for production of Fire Resistant Geopolymers  for passive fire protection of concrete constructions</a:t>
            </a:r>
          </a:p>
        </p:txBody>
      </p:sp>
    </p:spTree>
    <p:extLst>
      <p:ext uri="{BB962C8B-B14F-4D97-AF65-F5344CB8AC3E}">
        <p14:creationId xmlns:p14="http://schemas.microsoft.com/office/powerpoint/2010/main" val="201087498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400" dirty="0">
                <a:solidFill>
                  <a:schemeClr val="bg1"/>
                </a:solidFill>
              </a:rPr>
              <a:t>What’s the fire effect on concrete constructions?</a:t>
            </a:r>
          </a:p>
        </p:txBody>
      </p:sp>
      <p:grpSp>
        <p:nvGrpSpPr>
          <p:cNvPr id="6" name="Group 5">
            <a:extLst>
              <a:ext uri="{FF2B5EF4-FFF2-40B4-BE49-F238E27FC236}">
                <a16:creationId xmlns:a16="http://schemas.microsoft.com/office/drawing/2014/main" id="{423FA538-65BD-4B3B-A552-C3E1F504B577}"/>
              </a:ext>
            </a:extLst>
          </p:cNvPr>
          <p:cNvGrpSpPr/>
          <p:nvPr/>
        </p:nvGrpSpPr>
        <p:grpSpPr>
          <a:xfrm>
            <a:off x="202569" y="1200429"/>
            <a:ext cx="7330427" cy="3807420"/>
            <a:chOff x="202569" y="1200429"/>
            <a:chExt cx="7330427" cy="3807420"/>
          </a:xfrm>
        </p:grpSpPr>
        <p:sp>
          <p:nvSpPr>
            <p:cNvPr id="9" name="Subtitle 2">
              <a:extLst>
                <a:ext uri="{FF2B5EF4-FFF2-40B4-BE49-F238E27FC236}">
                  <a16:creationId xmlns:a16="http://schemas.microsoft.com/office/drawing/2014/main" id="{1EF4687F-E199-4382-8A44-A6FF318AFB57}"/>
                </a:ext>
              </a:extLst>
            </p:cNvPr>
            <p:cNvSpPr txBox="1">
              <a:spLocks/>
            </p:cNvSpPr>
            <p:nvPr/>
          </p:nvSpPr>
          <p:spPr>
            <a:xfrm>
              <a:off x="202569" y="1200429"/>
              <a:ext cx="7330427" cy="776177"/>
            </a:xfrm>
            <a:prstGeom prst="rect">
              <a:avLst/>
            </a:prstGeom>
            <a:solidFill>
              <a:schemeClr val="bg1"/>
            </a:solidFill>
          </p:spPr>
          <p:txBody>
            <a:bodyPr anchor="ct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sz="2800" b="1" dirty="0">
                  <a:solidFill>
                    <a:schemeClr val="tx1"/>
                  </a:solidFill>
                </a:rPr>
                <a:t>Dehydration of concrete</a:t>
              </a:r>
            </a:p>
          </p:txBody>
        </p:sp>
        <p:grpSp>
          <p:nvGrpSpPr>
            <p:cNvPr id="10" name="Group 9">
              <a:extLst>
                <a:ext uri="{FF2B5EF4-FFF2-40B4-BE49-F238E27FC236}">
                  <a16:creationId xmlns:a16="http://schemas.microsoft.com/office/drawing/2014/main" id="{6929D20E-1F8C-46AB-AF42-7C580CF1C20D}"/>
                </a:ext>
              </a:extLst>
            </p:cNvPr>
            <p:cNvGrpSpPr>
              <a:grpSpLocks noChangeAspect="1"/>
            </p:cNvGrpSpPr>
            <p:nvPr/>
          </p:nvGrpSpPr>
          <p:grpSpPr>
            <a:xfrm>
              <a:off x="202569" y="1934703"/>
              <a:ext cx="7330427" cy="3073146"/>
              <a:chOff x="4191000" y="1589223"/>
              <a:chExt cx="4953000" cy="2076450"/>
            </a:xfrm>
          </p:grpSpPr>
          <p:pic>
            <p:nvPicPr>
              <p:cNvPr id="11" name="Picture 4" descr="https://static-content.springer.com/image/art%3A10.1007%2Fs10973-012-2303-9/MediaObjects/10973_2012_2303_Fig1_HTML.gif">
                <a:extLst>
                  <a:ext uri="{FF2B5EF4-FFF2-40B4-BE49-F238E27FC236}">
                    <a16:creationId xmlns:a16="http://schemas.microsoft.com/office/drawing/2014/main" id="{845FA596-1B2E-4EB8-AC9F-23D4766A1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89223"/>
                <a:ext cx="4953000" cy="20764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70C0EFA8-BDE7-4D86-8780-5A3CF951034D}"/>
                  </a:ext>
                </a:extLst>
              </p:cNvPr>
              <p:cNvCxnSpPr>
                <a:cxnSpLocks/>
              </p:cNvCxnSpPr>
              <p:nvPr/>
            </p:nvCxnSpPr>
            <p:spPr>
              <a:xfrm flipH="1" flipV="1">
                <a:off x="5941530" y="1811493"/>
                <a:ext cx="4775" cy="147638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096BEC-EB54-4747-A437-920739D64700}"/>
                  </a:ext>
                </a:extLst>
              </p:cNvPr>
              <p:cNvCxnSpPr>
                <a:cxnSpLocks/>
              </p:cNvCxnSpPr>
              <p:nvPr/>
            </p:nvCxnSpPr>
            <p:spPr>
              <a:xfrm flipH="1" flipV="1">
                <a:off x="6408911" y="1811493"/>
                <a:ext cx="4775" cy="147638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20D57B7-CC6C-4BA0-B37F-66C5FCB04C0C}"/>
                </a:ext>
              </a:extLst>
            </p:cNvPr>
            <p:cNvGrpSpPr/>
            <p:nvPr/>
          </p:nvGrpSpPr>
          <p:grpSpPr>
            <a:xfrm>
              <a:off x="2085301" y="4131401"/>
              <a:ext cx="2536419" cy="416958"/>
              <a:chOff x="5249577" y="2928599"/>
              <a:chExt cx="1943802" cy="373994"/>
            </a:xfrm>
          </p:grpSpPr>
          <p:sp>
            <p:nvSpPr>
              <p:cNvPr id="15" name="TextBox 14">
                <a:extLst>
                  <a:ext uri="{FF2B5EF4-FFF2-40B4-BE49-F238E27FC236}">
                    <a16:creationId xmlns:a16="http://schemas.microsoft.com/office/drawing/2014/main" id="{D0A131E0-A8AB-4BD8-BFC3-B2E72CBAB0DB}"/>
                  </a:ext>
                </a:extLst>
              </p:cNvPr>
              <p:cNvSpPr txBox="1"/>
              <p:nvPr/>
            </p:nvSpPr>
            <p:spPr>
              <a:xfrm>
                <a:off x="5249577" y="2933261"/>
                <a:ext cx="839505" cy="369332"/>
              </a:xfrm>
              <a:prstGeom prst="rect">
                <a:avLst/>
              </a:prstGeom>
              <a:noFill/>
            </p:spPr>
            <p:txBody>
              <a:bodyPr wrap="square" rtlCol="0">
                <a:spAutoFit/>
              </a:bodyPr>
              <a:lstStyle/>
              <a:p>
                <a:r>
                  <a:rPr lang="en-US" dirty="0">
                    <a:solidFill>
                      <a:srgbClr val="0000FF"/>
                    </a:solidFill>
                  </a:rPr>
                  <a:t>380</a:t>
                </a:r>
                <a:r>
                  <a:rPr lang="en-US" baseline="30000" dirty="0">
                    <a:solidFill>
                      <a:srgbClr val="0000FF"/>
                    </a:solidFill>
                  </a:rPr>
                  <a:t>o</a:t>
                </a:r>
                <a:r>
                  <a:rPr lang="en-US" dirty="0">
                    <a:solidFill>
                      <a:srgbClr val="0000FF"/>
                    </a:solidFill>
                  </a:rPr>
                  <a:t>C</a:t>
                </a:r>
              </a:p>
            </p:txBody>
          </p:sp>
          <p:sp>
            <p:nvSpPr>
              <p:cNvPr id="16" name="TextBox 15">
                <a:extLst>
                  <a:ext uri="{FF2B5EF4-FFF2-40B4-BE49-F238E27FC236}">
                    <a16:creationId xmlns:a16="http://schemas.microsoft.com/office/drawing/2014/main" id="{7F6E91D7-8C07-40FA-88BE-8D9F3BCD885B}"/>
                  </a:ext>
                </a:extLst>
              </p:cNvPr>
              <p:cNvSpPr txBox="1"/>
              <p:nvPr/>
            </p:nvSpPr>
            <p:spPr>
              <a:xfrm>
                <a:off x="6353874" y="2928599"/>
                <a:ext cx="839505" cy="369332"/>
              </a:xfrm>
              <a:prstGeom prst="rect">
                <a:avLst/>
              </a:prstGeom>
              <a:noFill/>
            </p:spPr>
            <p:txBody>
              <a:bodyPr wrap="square" rtlCol="0">
                <a:spAutoFit/>
              </a:bodyPr>
              <a:lstStyle/>
              <a:p>
                <a:r>
                  <a:rPr lang="en-US" dirty="0">
                    <a:solidFill>
                      <a:srgbClr val="0000FF"/>
                    </a:solidFill>
                  </a:rPr>
                  <a:t>500</a:t>
                </a:r>
                <a:r>
                  <a:rPr lang="en-US" baseline="30000" dirty="0">
                    <a:solidFill>
                      <a:srgbClr val="0000FF"/>
                    </a:solidFill>
                  </a:rPr>
                  <a:t>o</a:t>
                </a:r>
                <a:r>
                  <a:rPr lang="en-US" dirty="0">
                    <a:solidFill>
                      <a:srgbClr val="0000FF"/>
                    </a:solidFill>
                  </a:rPr>
                  <a:t>C</a:t>
                </a:r>
              </a:p>
            </p:txBody>
          </p:sp>
        </p:grpSp>
      </p:grpSp>
      <p:pic>
        <p:nvPicPr>
          <p:cNvPr id="4" name="Picture 3">
            <a:extLst>
              <a:ext uri="{FF2B5EF4-FFF2-40B4-BE49-F238E27FC236}">
                <a16:creationId xmlns:a16="http://schemas.microsoft.com/office/drawing/2014/main" id="{920C330E-8E44-47F4-AD5A-F6DC42D1C7D6}"/>
              </a:ext>
            </a:extLst>
          </p:cNvPr>
          <p:cNvPicPr>
            <a:picLocks noChangeAspect="1"/>
          </p:cNvPicPr>
          <p:nvPr/>
        </p:nvPicPr>
        <p:blipFill>
          <a:blip r:embed="rId3"/>
          <a:stretch>
            <a:fillRect/>
          </a:stretch>
        </p:blipFill>
        <p:spPr>
          <a:xfrm>
            <a:off x="1319433" y="5133420"/>
            <a:ext cx="5096698" cy="847417"/>
          </a:xfrm>
          <a:prstGeom prst="rect">
            <a:avLst/>
          </a:prstGeom>
        </p:spPr>
      </p:pic>
      <p:sp>
        <p:nvSpPr>
          <p:cNvPr id="19" name="Subtitle 2">
            <a:extLst>
              <a:ext uri="{FF2B5EF4-FFF2-40B4-BE49-F238E27FC236}">
                <a16:creationId xmlns:a16="http://schemas.microsoft.com/office/drawing/2014/main" id="{020CD3AB-5B95-4F45-B97F-B742693E17E5}"/>
              </a:ext>
            </a:extLst>
          </p:cNvPr>
          <p:cNvSpPr txBox="1">
            <a:spLocks/>
          </p:cNvSpPr>
          <p:nvPr/>
        </p:nvSpPr>
        <p:spPr>
          <a:xfrm>
            <a:off x="7532996" y="1018620"/>
            <a:ext cx="4659004" cy="4114800"/>
          </a:xfrm>
          <a:prstGeom prst="rect">
            <a:avLst/>
          </a:prstGeom>
        </p:spPr>
        <p:txBody>
          <a:bodyPr anchor="ctr">
            <a:normAutofit fontScale="700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sz="2800" dirty="0">
                <a:solidFill>
                  <a:schemeClr val="bg1"/>
                </a:solidFill>
              </a:rPr>
              <a:t>(a) pore pressure rising due to evaporating water</a:t>
            </a:r>
          </a:p>
          <a:p>
            <a:pPr marL="0" indent="0" algn="ctr">
              <a:buNone/>
            </a:pPr>
            <a:r>
              <a:rPr lang="en-US" sz="2800" dirty="0">
                <a:solidFill>
                  <a:schemeClr val="bg1"/>
                </a:solidFill>
              </a:rPr>
              <a:t> (b) compression of the heated surface due to a thermal gradient</a:t>
            </a:r>
          </a:p>
          <a:p>
            <a:pPr marL="0" indent="0" algn="ctr">
              <a:buNone/>
            </a:pPr>
            <a:r>
              <a:rPr lang="en-US" sz="2800" dirty="0">
                <a:solidFill>
                  <a:schemeClr val="bg1"/>
                </a:solidFill>
              </a:rPr>
              <a:t> (c) internal cracking due to difference in thermal expansion between aggregate and cement paste;</a:t>
            </a:r>
          </a:p>
          <a:p>
            <a:pPr marL="0" indent="0" algn="ctr">
              <a:buNone/>
            </a:pPr>
            <a:r>
              <a:rPr lang="en-US" sz="2800" dirty="0">
                <a:solidFill>
                  <a:schemeClr val="bg1"/>
                </a:solidFill>
              </a:rPr>
              <a:t>(d) cracking due to difference in thermal expansion/deformation between concrete and reinforcement rebars</a:t>
            </a:r>
          </a:p>
          <a:p>
            <a:pPr marL="0" indent="0" algn="ctr">
              <a:buNone/>
            </a:pPr>
            <a:r>
              <a:rPr lang="en-US" sz="2800" dirty="0">
                <a:solidFill>
                  <a:schemeClr val="bg1"/>
                </a:solidFill>
              </a:rPr>
              <a:t> (e) strength loss due to chemical transitions</a:t>
            </a:r>
          </a:p>
        </p:txBody>
      </p:sp>
      <p:sp>
        <p:nvSpPr>
          <p:cNvPr id="20" name="Rectangle 19">
            <a:extLst>
              <a:ext uri="{FF2B5EF4-FFF2-40B4-BE49-F238E27FC236}">
                <a16:creationId xmlns:a16="http://schemas.microsoft.com/office/drawing/2014/main" id="{7CC97961-2BEE-45EB-AB2D-4FD6A8B0722F}"/>
              </a:ext>
            </a:extLst>
          </p:cNvPr>
          <p:cNvSpPr/>
          <p:nvPr/>
        </p:nvSpPr>
        <p:spPr>
          <a:xfrm>
            <a:off x="7532995" y="5675575"/>
            <a:ext cx="4659005" cy="584775"/>
          </a:xfrm>
          <a:prstGeom prst="rect">
            <a:avLst/>
          </a:prstGeom>
        </p:spPr>
        <p:txBody>
          <a:bodyPr wrap="square">
            <a:spAutoFit/>
          </a:bodyPr>
          <a:lstStyle/>
          <a:p>
            <a:pPr algn="ctr"/>
            <a:r>
              <a:rPr lang="en-US" sz="3200" dirty="0">
                <a:solidFill>
                  <a:schemeClr val="bg1"/>
                </a:solidFill>
              </a:rPr>
              <a:t>Concrete Spalling</a:t>
            </a:r>
          </a:p>
        </p:txBody>
      </p:sp>
      <p:sp>
        <p:nvSpPr>
          <p:cNvPr id="21" name="Right Brace 20">
            <a:extLst>
              <a:ext uri="{FF2B5EF4-FFF2-40B4-BE49-F238E27FC236}">
                <a16:creationId xmlns:a16="http://schemas.microsoft.com/office/drawing/2014/main" id="{8916EF59-9245-457C-BD49-B7EF419E4237}"/>
              </a:ext>
            </a:extLst>
          </p:cNvPr>
          <p:cNvSpPr/>
          <p:nvPr/>
        </p:nvSpPr>
        <p:spPr>
          <a:xfrm rot="5400000">
            <a:off x="9600149" y="2940696"/>
            <a:ext cx="524696" cy="4659004"/>
          </a:xfrm>
          <a:prstGeom prst="rightBrace">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88530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400" dirty="0">
                <a:solidFill>
                  <a:schemeClr val="bg1"/>
                </a:solidFill>
              </a:rPr>
              <a:t>What’s the fire effect on steel rebars?</a:t>
            </a:r>
          </a:p>
        </p:txBody>
      </p:sp>
      <p:sp>
        <p:nvSpPr>
          <p:cNvPr id="20" name="Rectangle 19">
            <a:extLst>
              <a:ext uri="{FF2B5EF4-FFF2-40B4-BE49-F238E27FC236}">
                <a16:creationId xmlns:a16="http://schemas.microsoft.com/office/drawing/2014/main" id="{7CC97961-2BEE-45EB-AB2D-4FD6A8B0722F}"/>
              </a:ext>
            </a:extLst>
          </p:cNvPr>
          <p:cNvSpPr/>
          <p:nvPr/>
        </p:nvSpPr>
        <p:spPr>
          <a:xfrm>
            <a:off x="7532995" y="2644169"/>
            <a:ext cx="4659005" cy="1569660"/>
          </a:xfrm>
          <a:prstGeom prst="rect">
            <a:avLst/>
          </a:prstGeom>
        </p:spPr>
        <p:txBody>
          <a:bodyPr wrap="square">
            <a:spAutoFit/>
          </a:bodyPr>
          <a:lstStyle/>
          <a:p>
            <a:pPr algn="ctr"/>
            <a:r>
              <a:rPr lang="en-US" sz="3200" dirty="0">
                <a:solidFill>
                  <a:schemeClr val="bg1"/>
                </a:solidFill>
              </a:rPr>
              <a:t>Substantial loss of mechanical strength due to heating caused by fires </a:t>
            </a:r>
          </a:p>
        </p:txBody>
      </p:sp>
      <p:sp>
        <p:nvSpPr>
          <p:cNvPr id="17" name="Rectangle 16">
            <a:extLst>
              <a:ext uri="{FF2B5EF4-FFF2-40B4-BE49-F238E27FC236}">
                <a16:creationId xmlns:a16="http://schemas.microsoft.com/office/drawing/2014/main" id="{68CF6192-D72D-436B-8360-B142B0CF90A9}"/>
              </a:ext>
            </a:extLst>
          </p:cNvPr>
          <p:cNvSpPr/>
          <p:nvPr/>
        </p:nvSpPr>
        <p:spPr>
          <a:xfrm>
            <a:off x="683088" y="5612151"/>
            <a:ext cx="6704801" cy="707886"/>
          </a:xfrm>
          <a:prstGeom prst="rect">
            <a:avLst/>
          </a:prstGeom>
        </p:spPr>
        <p:txBody>
          <a:bodyPr wrap="square">
            <a:spAutoFit/>
          </a:bodyPr>
          <a:lstStyle/>
          <a:p>
            <a:pPr algn="ctr"/>
            <a:r>
              <a:rPr lang="en-US" sz="2000" dirty="0">
                <a:solidFill>
                  <a:schemeClr val="bg1"/>
                </a:solidFill>
                <a:latin typeface="Arial" panose="020B0604020202020204" pitchFamily="34" charset="0"/>
              </a:rPr>
              <a:t>Effect of temperature on mechanical strength </a:t>
            </a:r>
          </a:p>
          <a:p>
            <a:pPr algn="ctr"/>
            <a:r>
              <a:rPr lang="en-US" sz="2000" dirty="0">
                <a:solidFill>
                  <a:schemeClr val="bg1"/>
                </a:solidFill>
                <a:latin typeface="Arial" panose="020B0604020202020204" pitchFamily="34" charset="0"/>
              </a:rPr>
              <a:t>of hot rolled structural steel</a:t>
            </a:r>
            <a:endParaRPr lang="en-US" sz="2000" dirty="0">
              <a:solidFill>
                <a:schemeClr val="bg1"/>
              </a:solidFill>
            </a:endParaRPr>
          </a:p>
        </p:txBody>
      </p:sp>
      <p:grpSp>
        <p:nvGrpSpPr>
          <p:cNvPr id="18" name="Group 17">
            <a:extLst>
              <a:ext uri="{FF2B5EF4-FFF2-40B4-BE49-F238E27FC236}">
                <a16:creationId xmlns:a16="http://schemas.microsoft.com/office/drawing/2014/main" id="{652CFD44-673A-41E0-98E7-0FDAE6A43F90}"/>
              </a:ext>
            </a:extLst>
          </p:cNvPr>
          <p:cNvGrpSpPr>
            <a:grpSpLocks noChangeAspect="1"/>
          </p:cNvGrpSpPr>
          <p:nvPr/>
        </p:nvGrpSpPr>
        <p:grpSpPr>
          <a:xfrm>
            <a:off x="683089" y="1312150"/>
            <a:ext cx="6801887" cy="4233699"/>
            <a:chOff x="45720" y="1584433"/>
            <a:chExt cx="5735294" cy="3569821"/>
          </a:xfrm>
          <a:solidFill>
            <a:schemeClr val="bg1"/>
          </a:solidFill>
        </p:grpSpPr>
        <p:pic>
          <p:nvPicPr>
            <p:cNvPr id="22" name="Picture 2" descr="File:Steel strength in fire.png">
              <a:extLst>
                <a:ext uri="{FF2B5EF4-FFF2-40B4-BE49-F238E27FC236}">
                  <a16:creationId xmlns:a16="http://schemas.microsoft.com/office/drawing/2014/main" id="{F56D88DB-EF91-4D3A-9614-7D6FDB6BB0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5720" y="1584433"/>
              <a:ext cx="5653433" cy="3569821"/>
            </a:xfrm>
            <a:prstGeom prst="rect">
              <a:avLst/>
            </a:prstGeom>
            <a:grpFill/>
            <a:extLst/>
          </p:spPr>
        </p:pic>
        <p:sp>
          <p:nvSpPr>
            <p:cNvPr id="23" name="TextBox 22">
              <a:extLst>
                <a:ext uri="{FF2B5EF4-FFF2-40B4-BE49-F238E27FC236}">
                  <a16:creationId xmlns:a16="http://schemas.microsoft.com/office/drawing/2014/main" id="{1E722746-775E-448C-B068-25C7C2B40598}"/>
                </a:ext>
              </a:extLst>
            </p:cNvPr>
            <p:cNvSpPr txBox="1"/>
            <p:nvPr/>
          </p:nvSpPr>
          <p:spPr>
            <a:xfrm>
              <a:off x="4118469" y="1599999"/>
              <a:ext cx="1662545" cy="337370"/>
            </a:xfrm>
            <a:prstGeom prst="rect">
              <a:avLst/>
            </a:prstGeom>
            <a:grpFill/>
          </p:spPr>
          <p:txBody>
            <a:bodyPr wrap="square" rtlCol="0">
              <a:spAutoFit/>
            </a:bodyPr>
            <a:lstStyle/>
            <a:p>
              <a:r>
                <a:rPr lang="en-US" sz="2000" b="1" dirty="0"/>
                <a:t>Design Strength</a:t>
              </a:r>
            </a:p>
          </p:txBody>
        </p:sp>
      </p:grpSp>
    </p:spTree>
    <p:extLst>
      <p:ext uri="{BB962C8B-B14F-4D97-AF65-F5344CB8AC3E}">
        <p14:creationId xmlns:p14="http://schemas.microsoft.com/office/powerpoint/2010/main" val="36941072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Collapse of concrete constructions due to fire events</a:t>
            </a:r>
          </a:p>
        </p:txBody>
      </p:sp>
      <p:pic>
        <p:nvPicPr>
          <p:cNvPr id="3" name="Picture 2">
            <a:extLst>
              <a:ext uri="{FF2B5EF4-FFF2-40B4-BE49-F238E27FC236}">
                <a16:creationId xmlns:a16="http://schemas.microsoft.com/office/drawing/2014/main" id="{A1847726-C48C-4DA0-9AB4-96FFC6AF234B}"/>
              </a:ext>
            </a:extLst>
          </p:cNvPr>
          <p:cNvPicPr>
            <a:picLocks noChangeAspect="1"/>
          </p:cNvPicPr>
          <p:nvPr/>
        </p:nvPicPr>
        <p:blipFill>
          <a:blip r:embed="rId2"/>
          <a:stretch>
            <a:fillRect/>
          </a:stretch>
        </p:blipFill>
        <p:spPr>
          <a:xfrm>
            <a:off x="397553" y="1243659"/>
            <a:ext cx="5794141" cy="3935187"/>
          </a:xfrm>
          <a:prstGeom prst="rect">
            <a:avLst/>
          </a:prstGeom>
        </p:spPr>
      </p:pic>
      <p:sp>
        <p:nvSpPr>
          <p:cNvPr id="18" name="TextBox 17">
            <a:extLst>
              <a:ext uri="{FF2B5EF4-FFF2-40B4-BE49-F238E27FC236}">
                <a16:creationId xmlns:a16="http://schemas.microsoft.com/office/drawing/2014/main" id="{0504FACB-777F-4703-A9B1-766AF428C757}"/>
              </a:ext>
            </a:extLst>
          </p:cNvPr>
          <p:cNvSpPr txBox="1"/>
          <p:nvPr/>
        </p:nvSpPr>
        <p:spPr>
          <a:xfrm>
            <a:off x="397553" y="5530600"/>
            <a:ext cx="5698447" cy="584775"/>
          </a:xfrm>
          <a:prstGeom prst="rect">
            <a:avLst/>
          </a:prstGeom>
          <a:noFill/>
        </p:spPr>
        <p:txBody>
          <a:bodyPr wrap="square" rtlCol="0">
            <a:spAutoFit/>
          </a:bodyPr>
          <a:lstStyle/>
          <a:p>
            <a:pPr algn="ctr"/>
            <a:r>
              <a:rPr lang="en-US" sz="3200" dirty="0">
                <a:solidFill>
                  <a:schemeClr val="bg1"/>
                </a:solidFill>
              </a:rPr>
              <a:t>Mont Blanc tunnel fire, 1996 </a:t>
            </a:r>
            <a:endParaRPr lang="el-GR" sz="3200" dirty="0">
              <a:solidFill>
                <a:schemeClr val="bg1"/>
              </a:solidFill>
            </a:endParaRPr>
          </a:p>
        </p:txBody>
      </p:sp>
      <p:pic>
        <p:nvPicPr>
          <p:cNvPr id="5" name="Picture 4">
            <a:extLst>
              <a:ext uri="{FF2B5EF4-FFF2-40B4-BE49-F238E27FC236}">
                <a16:creationId xmlns:a16="http://schemas.microsoft.com/office/drawing/2014/main" id="{1A94CF49-B161-4351-B01A-2E8E109F25EA}"/>
              </a:ext>
            </a:extLst>
          </p:cNvPr>
          <p:cNvPicPr>
            <a:picLocks noChangeAspect="1"/>
          </p:cNvPicPr>
          <p:nvPr/>
        </p:nvPicPr>
        <p:blipFill>
          <a:blip r:embed="rId3"/>
          <a:stretch>
            <a:fillRect/>
          </a:stretch>
        </p:blipFill>
        <p:spPr>
          <a:xfrm>
            <a:off x="8488329" y="1209445"/>
            <a:ext cx="2964133" cy="3962743"/>
          </a:xfrm>
          <a:prstGeom prst="rect">
            <a:avLst/>
          </a:prstGeom>
        </p:spPr>
      </p:pic>
      <p:sp>
        <p:nvSpPr>
          <p:cNvPr id="23" name="TextBox 22">
            <a:extLst>
              <a:ext uri="{FF2B5EF4-FFF2-40B4-BE49-F238E27FC236}">
                <a16:creationId xmlns:a16="http://schemas.microsoft.com/office/drawing/2014/main" id="{B8396579-5E34-480A-A018-495E3C267962}"/>
              </a:ext>
            </a:extLst>
          </p:cNvPr>
          <p:cNvSpPr txBox="1"/>
          <p:nvPr/>
        </p:nvSpPr>
        <p:spPr>
          <a:xfrm>
            <a:off x="7687339" y="5284378"/>
            <a:ext cx="4313275" cy="1077218"/>
          </a:xfrm>
          <a:prstGeom prst="rect">
            <a:avLst/>
          </a:prstGeom>
          <a:noFill/>
        </p:spPr>
        <p:txBody>
          <a:bodyPr wrap="square" rtlCol="0">
            <a:spAutoFit/>
          </a:bodyPr>
          <a:lstStyle/>
          <a:p>
            <a:pPr algn="ctr"/>
            <a:r>
              <a:rPr lang="en-US" sz="3200" dirty="0">
                <a:solidFill>
                  <a:schemeClr val="bg1"/>
                </a:solidFill>
              </a:rPr>
              <a:t>Eastern Attica, Greece summer Fire - 2018 </a:t>
            </a:r>
            <a:endParaRPr lang="el-GR" sz="3200" dirty="0">
              <a:solidFill>
                <a:schemeClr val="bg1"/>
              </a:solidFill>
            </a:endParaRPr>
          </a:p>
        </p:txBody>
      </p:sp>
    </p:spTree>
    <p:extLst>
      <p:ext uri="{BB962C8B-B14F-4D97-AF65-F5344CB8AC3E}">
        <p14:creationId xmlns:p14="http://schemas.microsoft.com/office/powerpoint/2010/main" val="107013029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Rectangle 8" descr="Sand">
            <a:extLst>
              <a:ext uri="{FF2B5EF4-FFF2-40B4-BE49-F238E27FC236}">
                <a16:creationId xmlns:a16="http://schemas.microsoft.com/office/drawing/2014/main" id="{42F04765-534D-40A8-8F3D-1DF91ED4D04D}"/>
              </a:ext>
            </a:extLst>
          </p:cNvPr>
          <p:cNvSpPr>
            <a:spLocks noChangeArrowheads="1"/>
          </p:cNvSpPr>
          <p:nvPr/>
        </p:nvSpPr>
        <p:spPr bwMode="auto">
          <a:xfrm>
            <a:off x="5654695" y="2525624"/>
            <a:ext cx="1196810" cy="2067435"/>
          </a:xfrm>
          <a:prstGeom prst="rect">
            <a:avLst/>
          </a:prstGeom>
          <a:blipFill dpi="0" rotWithShape="1">
            <a:blip r:embed="rId2"/>
            <a:srcRect/>
            <a:tile tx="0" ty="0" sx="100000" sy="100000" flip="none" algn="tl"/>
          </a:blipFill>
          <a:ln>
            <a:noFill/>
          </a:ln>
          <a:effectLst/>
        </p:spPr>
        <p:txBody>
          <a:bodyPr wrap="none" anchor="ctr"/>
          <a:lstStyle/>
          <a:p>
            <a:endParaRPr lang="en-US"/>
          </a:p>
        </p:txBody>
      </p:sp>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How does a fire resistant materials work ?</a:t>
            </a:r>
          </a:p>
        </p:txBody>
      </p:sp>
      <p:sp>
        <p:nvSpPr>
          <p:cNvPr id="9" name="Rectangle 9">
            <a:extLst>
              <a:ext uri="{FF2B5EF4-FFF2-40B4-BE49-F238E27FC236}">
                <a16:creationId xmlns:a16="http://schemas.microsoft.com/office/drawing/2014/main" id="{92F0868B-701E-43CF-B018-219071AFBC4B}"/>
              </a:ext>
            </a:extLst>
          </p:cNvPr>
          <p:cNvSpPr>
            <a:spLocks noChangeArrowheads="1"/>
          </p:cNvSpPr>
          <p:nvPr/>
        </p:nvSpPr>
        <p:spPr bwMode="auto">
          <a:xfrm>
            <a:off x="5948657" y="2525624"/>
            <a:ext cx="107928" cy="2067435"/>
          </a:xfrm>
          <a:prstGeom prst="rect">
            <a:avLst/>
          </a:prstGeom>
          <a:solidFill>
            <a:schemeClr val="tx1">
              <a:lumMod val="75000"/>
              <a:lumOff val="25000"/>
            </a:schemeClr>
          </a:solidFill>
          <a:ln>
            <a:noFill/>
          </a:ln>
          <a:effectLst/>
        </p:spPr>
        <p:txBody>
          <a:bodyPr wrap="none" anchor="ctr"/>
          <a:lstStyle/>
          <a:p>
            <a:endParaRPr lang="en-US"/>
          </a:p>
        </p:txBody>
      </p:sp>
      <p:sp>
        <p:nvSpPr>
          <p:cNvPr id="10" name="Rectangle 10">
            <a:extLst>
              <a:ext uri="{FF2B5EF4-FFF2-40B4-BE49-F238E27FC236}">
                <a16:creationId xmlns:a16="http://schemas.microsoft.com/office/drawing/2014/main" id="{77A8A253-8183-4355-A179-8CABBFA83DD8}"/>
              </a:ext>
            </a:extLst>
          </p:cNvPr>
          <p:cNvSpPr>
            <a:spLocks noChangeArrowheads="1"/>
          </p:cNvSpPr>
          <p:nvPr/>
        </p:nvSpPr>
        <p:spPr bwMode="auto">
          <a:xfrm>
            <a:off x="6285212" y="2525624"/>
            <a:ext cx="107928" cy="2067435"/>
          </a:xfrm>
          <a:prstGeom prst="rect">
            <a:avLst/>
          </a:prstGeom>
          <a:solidFill>
            <a:schemeClr val="tx1">
              <a:lumMod val="75000"/>
              <a:lumOff val="25000"/>
            </a:schemeClr>
          </a:solidFill>
          <a:ln>
            <a:noFill/>
          </a:ln>
          <a:effectLst/>
        </p:spPr>
        <p:txBody>
          <a:bodyPr wrap="none" anchor="ctr"/>
          <a:lstStyle/>
          <a:p>
            <a:endParaRPr lang="en-US"/>
          </a:p>
        </p:txBody>
      </p:sp>
      <p:sp>
        <p:nvSpPr>
          <p:cNvPr id="11" name="Rectangle 11">
            <a:extLst>
              <a:ext uri="{FF2B5EF4-FFF2-40B4-BE49-F238E27FC236}">
                <a16:creationId xmlns:a16="http://schemas.microsoft.com/office/drawing/2014/main" id="{AAE409F4-7E14-4CF9-9372-22207668008F}"/>
              </a:ext>
            </a:extLst>
          </p:cNvPr>
          <p:cNvSpPr>
            <a:spLocks noChangeArrowheads="1"/>
          </p:cNvSpPr>
          <p:nvPr/>
        </p:nvSpPr>
        <p:spPr bwMode="auto">
          <a:xfrm>
            <a:off x="6600707" y="2525623"/>
            <a:ext cx="107928" cy="2067435"/>
          </a:xfrm>
          <a:prstGeom prst="rect">
            <a:avLst/>
          </a:prstGeom>
          <a:solidFill>
            <a:schemeClr val="tx1">
              <a:lumMod val="75000"/>
              <a:lumOff val="25000"/>
            </a:schemeClr>
          </a:solidFill>
          <a:ln>
            <a:noFill/>
          </a:ln>
          <a:effectLst/>
        </p:spPr>
        <p:txBody>
          <a:bodyPr wrap="none" anchor="ctr"/>
          <a:lstStyle/>
          <a:p>
            <a:endParaRPr lang="en-US"/>
          </a:p>
        </p:txBody>
      </p:sp>
      <p:sp>
        <p:nvSpPr>
          <p:cNvPr id="12" name="Line 12">
            <a:extLst>
              <a:ext uri="{FF2B5EF4-FFF2-40B4-BE49-F238E27FC236}">
                <a16:creationId xmlns:a16="http://schemas.microsoft.com/office/drawing/2014/main" id="{6791702D-D5A3-4D74-9B07-75B2B20E29A9}"/>
              </a:ext>
            </a:extLst>
          </p:cNvPr>
          <p:cNvSpPr>
            <a:spLocks noChangeShapeType="1"/>
          </p:cNvSpPr>
          <p:nvPr/>
        </p:nvSpPr>
        <p:spPr bwMode="auto">
          <a:xfrm>
            <a:off x="5293889" y="2756167"/>
            <a:ext cx="544441"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3">
            <a:extLst>
              <a:ext uri="{FF2B5EF4-FFF2-40B4-BE49-F238E27FC236}">
                <a16:creationId xmlns:a16="http://schemas.microsoft.com/office/drawing/2014/main" id="{FCCC53FA-4545-4A29-832D-2EAD9BD341B6}"/>
              </a:ext>
            </a:extLst>
          </p:cNvPr>
          <p:cNvSpPr txBox="1">
            <a:spLocks noChangeArrowheads="1"/>
          </p:cNvSpPr>
          <p:nvPr/>
        </p:nvSpPr>
        <p:spPr bwMode="auto">
          <a:xfrm>
            <a:off x="3538716" y="2389554"/>
            <a:ext cx="1733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solidFill>
                  <a:srgbClr val="FFFF00"/>
                </a:solidFill>
              </a:rPr>
              <a:t>Concrete</a:t>
            </a:r>
            <a:endParaRPr lang="el-GR" altLang="en-US" sz="3200" dirty="0">
              <a:solidFill>
                <a:srgbClr val="FFFF00"/>
              </a:solidFill>
            </a:endParaRPr>
          </a:p>
        </p:txBody>
      </p:sp>
      <p:sp>
        <p:nvSpPr>
          <p:cNvPr id="14" name="Line 14">
            <a:extLst>
              <a:ext uri="{FF2B5EF4-FFF2-40B4-BE49-F238E27FC236}">
                <a16:creationId xmlns:a16="http://schemas.microsoft.com/office/drawing/2014/main" id="{8270A48F-EA54-487F-BF22-AB32D528FA4C}"/>
              </a:ext>
            </a:extLst>
          </p:cNvPr>
          <p:cNvSpPr>
            <a:spLocks noChangeShapeType="1"/>
          </p:cNvSpPr>
          <p:nvPr/>
        </p:nvSpPr>
        <p:spPr bwMode="auto">
          <a:xfrm>
            <a:off x="5185961" y="4171233"/>
            <a:ext cx="762696"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5">
            <a:extLst>
              <a:ext uri="{FF2B5EF4-FFF2-40B4-BE49-F238E27FC236}">
                <a16:creationId xmlns:a16="http://schemas.microsoft.com/office/drawing/2014/main" id="{37984181-8B64-423C-8206-F30C4D40B16C}"/>
              </a:ext>
            </a:extLst>
          </p:cNvPr>
          <p:cNvSpPr txBox="1">
            <a:spLocks noChangeArrowheads="1"/>
          </p:cNvSpPr>
          <p:nvPr/>
        </p:nvSpPr>
        <p:spPr bwMode="auto">
          <a:xfrm>
            <a:off x="2439806" y="3632624"/>
            <a:ext cx="29746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FFFF00"/>
                </a:solidFill>
              </a:rPr>
              <a:t>Structural steel </a:t>
            </a:r>
            <a:r>
              <a:rPr lang="en-US" altLang="en-US" sz="3200" dirty="0" err="1">
                <a:solidFill>
                  <a:srgbClr val="FFFF00"/>
                </a:solidFill>
              </a:rPr>
              <a:t>rebars</a:t>
            </a:r>
            <a:endParaRPr lang="el-GR" altLang="en-US" sz="3200" dirty="0">
              <a:solidFill>
                <a:srgbClr val="FFFF00"/>
              </a:solidFill>
            </a:endParaRPr>
          </a:p>
        </p:txBody>
      </p:sp>
      <p:grpSp>
        <p:nvGrpSpPr>
          <p:cNvPr id="16" name="Group 15">
            <a:extLst>
              <a:ext uri="{FF2B5EF4-FFF2-40B4-BE49-F238E27FC236}">
                <a16:creationId xmlns:a16="http://schemas.microsoft.com/office/drawing/2014/main" id="{B9C7F51F-24AA-402E-91BD-09A75E9384E0}"/>
              </a:ext>
            </a:extLst>
          </p:cNvPr>
          <p:cNvGrpSpPr/>
          <p:nvPr/>
        </p:nvGrpSpPr>
        <p:grpSpPr>
          <a:xfrm>
            <a:off x="6962156" y="2756168"/>
            <a:ext cx="2791511" cy="1569660"/>
            <a:chOff x="4055516" y="1482402"/>
            <a:chExt cx="2791511" cy="1569660"/>
          </a:xfrm>
        </p:grpSpPr>
        <p:sp>
          <p:nvSpPr>
            <p:cNvPr id="17" name="Line 18">
              <a:extLst>
                <a:ext uri="{FF2B5EF4-FFF2-40B4-BE49-F238E27FC236}">
                  <a16:creationId xmlns:a16="http://schemas.microsoft.com/office/drawing/2014/main" id="{AE169C52-2C06-4396-A219-123FDC17720E}"/>
                </a:ext>
              </a:extLst>
            </p:cNvPr>
            <p:cNvSpPr>
              <a:spLocks noChangeShapeType="1"/>
            </p:cNvSpPr>
            <p:nvPr/>
          </p:nvSpPr>
          <p:spPr bwMode="auto">
            <a:xfrm>
              <a:off x="4055516" y="1725189"/>
              <a:ext cx="652369"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9">
              <a:extLst>
                <a:ext uri="{FF2B5EF4-FFF2-40B4-BE49-F238E27FC236}">
                  <a16:creationId xmlns:a16="http://schemas.microsoft.com/office/drawing/2014/main" id="{88A3F4A3-2C99-4BDE-BF2B-BABDDB6D0ABC}"/>
                </a:ext>
              </a:extLst>
            </p:cNvPr>
            <p:cNvSpPr>
              <a:spLocks noChangeShapeType="1"/>
            </p:cNvSpPr>
            <p:nvPr/>
          </p:nvSpPr>
          <p:spPr bwMode="auto">
            <a:xfrm>
              <a:off x="4055516" y="2811672"/>
              <a:ext cx="652369"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0">
              <a:extLst>
                <a:ext uri="{FF2B5EF4-FFF2-40B4-BE49-F238E27FC236}">
                  <a16:creationId xmlns:a16="http://schemas.microsoft.com/office/drawing/2014/main" id="{F936CE68-A4F2-4496-865A-F5850912E906}"/>
                </a:ext>
              </a:extLst>
            </p:cNvPr>
            <p:cNvSpPr>
              <a:spLocks noChangeShapeType="1"/>
            </p:cNvSpPr>
            <p:nvPr/>
          </p:nvSpPr>
          <p:spPr bwMode="auto">
            <a:xfrm>
              <a:off x="4707886" y="1725189"/>
              <a:ext cx="0" cy="1086482"/>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a:extLst>
                <a:ext uri="{FF2B5EF4-FFF2-40B4-BE49-F238E27FC236}">
                  <a16:creationId xmlns:a16="http://schemas.microsoft.com/office/drawing/2014/main" id="{67C1872C-EA09-44FE-B143-04C69BFB2FF5}"/>
                </a:ext>
              </a:extLst>
            </p:cNvPr>
            <p:cNvSpPr>
              <a:spLocks noChangeShapeType="1"/>
            </p:cNvSpPr>
            <p:nvPr/>
          </p:nvSpPr>
          <p:spPr bwMode="auto">
            <a:xfrm>
              <a:off x="4707886" y="2267232"/>
              <a:ext cx="326185" cy="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2">
              <a:extLst>
                <a:ext uri="{FF2B5EF4-FFF2-40B4-BE49-F238E27FC236}">
                  <a16:creationId xmlns:a16="http://schemas.microsoft.com/office/drawing/2014/main" id="{CA8ABECB-2A98-441B-A111-1815B726D005}"/>
                </a:ext>
              </a:extLst>
            </p:cNvPr>
            <p:cNvSpPr txBox="1">
              <a:spLocks noChangeArrowheads="1"/>
            </p:cNvSpPr>
            <p:nvPr/>
          </p:nvSpPr>
          <p:spPr bwMode="auto">
            <a:xfrm>
              <a:off x="5074914" y="1482402"/>
              <a:ext cx="17721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FFFF00"/>
                  </a:solidFill>
                </a:rPr>
                <a:t>Fire Resistant Lining</a:t>
              </a:r>
              <a:endParaRPr lang="el-GR" altLang="en-US" sz="3200" dirty="0">
                <a:solidFill>
                  <a:srgbClr val="FFFF00"/>
                </a:solidFill>
              </a:endParaRPr>
            </a:p>
          </p:txBody>
        </p:sp>
      </p:grpSp>
      <p:sp>
        <p:nvSpPr>
          <p:cNvPr id="25" name="TextBox 24">
            <a:extLst>
              <a:ext uri="{FF2B5EF4-FFF2-40B4-BE49-F238E27FC236}">
                <a16:creationId xmlns:a16="http://schemas.microsoft.com/office/drawing/2014/main" id="{1F5A6366-9ACE-4253-B0D3-C152CD74D1B1}"/>
              </a:ext>
            </a:extLst>
          </p:cNvPr>
          <p:cNvSpPr txBox="1"/>
          <p:nvPr/>
        </p:nvSpPr>
        <p:spPr>
          <a:xfrm>
            <a:off x="6962156" y="1720231"/>
            <a:ext cx="1772089" cy="584775"/>
          </a:xfrm>
          <a:prstGeom prst="rect">
            <a:avLst/>
          </a:prstGeom>
          <a:noFill/>
        </p:spPr>
        <p:txBody>
          <a:bodyPr wrap="square" rtlCol="0">
            <a:spAutoFit/>
          </a:bodyPr>
          <a:lstStyle/>
          <a:p>
            <a:r>
              <a:rPr lang="en-US" sz="3200" dirty="0">
                <a:solidFill>
                  <a:schemeClr val="bg1"/>
                </a:solidFill>
              </a:rPr>
              <a:t>≤ 380</a:t>
            </a:r>
            <a:r>
              <a:rPr lang="en-US" sz="3200" baseline="30000" dirty="0">
                <a:solidFill>
                  <a:schemeClr val="bg1"/>
                </a:solidFill>
              </a:rPr>
              <a:t>o</a:t>
            </a:r>
            <a:r>
              <a:rPr lang="en-US" sz="3200" dirty="0">
                <a:solidFill>
                  <a:schemeClr val="bg1"/>
                </a:solidFill>
              </a:rPr>
              <a:t>C</a:t>
            </a:r>
          </a:p>
        </p:txBody>
      </p:sp>
      <p:pic>
        <p:nvPicPr>
          <p:cNvPr id="6" name="Picture 5">
            <a:extLst>
              <a:ext uri="{FF2B5EF4-FFF2-40B4-BE49-F238E27FC236}">
                <a16:creationId xmlns:a16="http://schemas.microsoft.com/office/drawing/2014/main" id="{690B9948-F97D-48D1-A62B-E94E33DAB448}"/>
              </a:ext>
            </a:extLst>
          </p:cNvPr>
          <p:cNvPicPr>
            <a:picLocks noChangeAspect="1"/>
          </p:cNvPicPr>
          <p:nvPr/>
        </p:nvPicPr>
        <p:blipFill>
          <a:blip r:embed="rId3"/>
          <a:stretch>
            <a:fillRect/>
          </a:stretch>
        </p:blipFill>
        <p:spPr>
          <a:xfrm>
            <a:off x="6864995" y="2520239"/>
            <a:ext cx="103641" cy="2072820"/>
          </a:xfrm>
          <a:prstGeom prst="rect">
            <a:avLst/>
          </a:prstGeom>
        </p:spPr>
      </p:pic>
      <p:cxnSp>
        <p:nvCxnSpPr>
          <p:cNvPr id="24" name="Straight Connector 23">
            <a:extLst>
              <a:ext uri="{FF2B5EF4-FFF2-40B4-BE49-F238E27FC236}">
                <a16:creationId xmlns:a16="http://schemas.microsoft.com/office/drawing/2014/main" id="{3DC94900-F9BE-4E92-A1C6-19C179F44B3E}"/>
              </a:ext>
            </a:extLst>
          </p:cNvPr>
          <p:cNvCxnSpPr/>
          <p:nvPr/>
        </p:nvCxnSpPr>
        <p:spPr>
          <a:xfrm>
            <a:off x="6864995" y="1896229"/>
            <a:ext cx="0" cy="306554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178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0" grpId="0" animBg="1"/>
      <p:bldP spid="11" grpId="0" animBg="1"/>
      <p:bldP spid="12" grpId="0" animBg="1"/>
      <p:bldP spid="13" grpId="0"/>
      <p:bldP spid="14" grpId="0" animBg="1"/>
      <p:bldP spid="15"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Specifications for fire resistant geopolymers</a:t>
            </a:r>
          </a:p>
        </p:txBody>
      </p:sp>
      <p:sp>
        <p:nvSpPr>
          <p:cNvPr id="23" name="TextBox 22">
            <a:extLst>
              <a:ext uri="{FF2B5EF4-FFF2-40B4-BE49-F238E27FC236}">
                <a16:creationId xmlns:a16="http://schemas.microsoft.com/office/drawing/2014/main" id="{8FF90585-BF8A-4995-8820-F87F6D01EDEF}"/>
              </a:ext>
            </a:extLst>
          </p:cNvPr>
          <p:cNvSpPr txBox="1"/>
          <p:nvPr/>
        </p:nvSpPr>
        <p:spPr>
          <a:xfrm>
            <a:off x="7160796" y="4837046"/>
            <a:ext cx="5031204" cy="523220"/>
          </a:xfrm>
          <a:prstGeom prst="rect">
            <a:avLst/>
          </a:prstGeom>
          <a:noFill/>
        </p:spPr>
        <p:txBody>
          <a:bodyPr wrap="square" rtlCol="0">
            <a:spAutoFit/>
          </a:bodyPr>
          <a:lstStyle/>
          <a:p>
            <a:pPr marL="514350" indent="-514350">
              <a:buFont typeface="+mj-lt"/>
              <a:buAutoNum type="arabicPeriod" startAt="3"/>
            </a:pPr>
            <a:r>
              <a:rPr lang="en-US" sz="2800" dirty="0">
                <a:solidFill>
                  <a:schemeClr val="bg1"/>
                </a:solidFill>
              </a:rPr>
              <a:t>Density 800-1400</a:t>
            </a:r>
            <a:r>
              <a:rPr lang="el-GR" sz="2800" dirty="0">
                <a:solidFill>
                  <a:schemeClr val="bg1"/>
                </a:solidFill>
              </a:rPr>
              <a:t> </a:t>
            </a:r>
            <a:r>
              <a:rPr lang="en-US" sz="2800" dirty="0">
                <a:solidFill>
                  <a:schemeClr val="bg1"/>
                </a:solidFill>
              </a:rPr>
              <a:t>kg/m³</a:t>
            </a:r>
          </a:p>
        </p:txBody>
      </p:sp>
      <p:sp>
        <p:nvSpPr>
          <p:cNvPr id="27" name="Rectangle 26">
            <a:extLst>
              <a:ext uri="{FF2B5EF4-FFF2-40B4-BE49-F238E27FC236}">
                <a16:creationId xmlns:a16="http://schemas.microsoft.com/office/drawing/2014/main" id="{661D2CE4-687C-40C6-B980-12EA7DF9C0C0}"/>
              </a:ext>
            </a:extLst>
          </p:cNvPr>
          <p:cNvSpPr/>
          <p:nvPr/>
        </p:nvSpPr>
        <p:spPr>
          <a:xfrm>
            <a:off x="196530" y="1421425"/>
            <a:ext cx="11995470" cy="523220"/>
          </a:xfrm>
          <a:prstGeom prst="rect">
            <a:avLst/>
          </a:prstGeom>
        </p:spPr>
        <p:txBody>
          <a:bodyPr wrap="square">
            <a:spAutoFit/>
          </a:bodyPr>
          <a:lstStyle/>
          <a:p>
            <a:pPr marL="514350" indent="-514350">
              <a:buFont typeface="+mj-lt"/>
              <a:buAutoNum type="arabicPeriod"/>
            </a:pPr>
            <a:r>
              <a:rPr lang="en-US" sz="2800" dirty="0">
                <a:solidFill>
                  <a:schemeClr val="bg1"/>
                </a:solidFill>
              </a:rPr>
              <a:t>To resist either to ISO-834 cellulosic fire or to RABT simulated fire incidents</a:t>
            </a:r>
          </a:p>
        </p:txBody>
      </p:sp>
      <p:pic>
        <p:nvPicPr>
          <p:cNvPr id="3" name="Picture 2">
            <a:extLst>
              <a:ext uri="{FF2B5EF4-FFF2-40B4-BE49-F238E27FC236}">
                <a16:creationId xmlns:a16="http://schemas.microsoft.com/office/drawing/2014/main" id="{B2FB996F-6C50-4A8E-A566-A13FAB47EB12}"/>
              </a:ext>
            </a:extLst>
          </p:cNvPr>
          <p:cNvPicPr>
            <a:picLocks noChangeAspect="1"/>
          </p:cNvPicPr>
          <p:nvPr/>
        </p:nvPicPr>
        <p:blipFill>
          <a:blip r:embed="rId2"/>
          <a:stretch>
            <a:fillRect/>
          </a:stretch>
        </p:blipFill>
        <p:spPr>
          <a:xfrm>
            <a:off x="283181" y="2020088"/>
            <a:ext cx="6877615" cy="4806625"/>
          </a:xfrm>
          <a:prstGeom prst="rect">
            <a:avLst/>
          </a:prstGeom>
        </p:spPr>
      </p:pic>
      <p:sp>
        <p:nvSpPr>
          <p:cNvPr id="28" name="Rectangle 27">
            <a:extLst>
              <a:ext uri="{FF2B5EF4-FFF2-40B4-BE49-F238E27FC236}">
                <a16:creationId xmlns:a16="http://schemas.microsoft.com/office/drawing/2014/main" id="{DBB4B0AF-363B-429C-A070-0DA2976ACFB4}"/>
              </a:ext>
            </a:extLst>
          </p:cNvPr>
          <p:cNvSpPr/>
          <p:nvPr/>
        </p:nvSpPr>
        <p:spPr>
          <a:xfrm>
            <a:off x="7160796" y="3167390"/>
            <a:ext cx="5254488" cy="523220"/>
          </a:xfrm>
          <a:prstGeom prst="rect">
            <a:avLst/>
          </a:prstGeom>
        </p:spPr>
        <p:txBody>
          <a:bodyPr wrap="square">
            <a:spAutoFit/>
          </a:bodyPr>
          <a:lstStyle/>
          <a:p>
            <a:pPr marL="514350" indent="-514350">
              <a:buFont typeface="+mj-lt"/>
              <a:buAutoNum type="arabicPeriod" startAt="2"/>
            </a:pPr>
            <a:r>
              <a:rPr lang="en-US" sz="2800" dirty="0">
                <a:solidFill>
                  <a:schemeClr val="bg1"/>
                </a:solidFill>
              </a:rPr>
              <a:t>Compressive strength &gt; 2MPa</a:t>
            </a:r>
          </a:p>
        </p:txBody>
      </p:sp>
    </p:spTree>
    <p:extLst>
      <p:ext uri="{BB962C8B-B14F-4D97-AF65-F5344CB8AC3E}">
        <p14:creationId xmlns:p14="http://schemas.microsoft.com/office/powerpoint/2010/main" val="6411143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Market Size of Fire Resistant Materials</a:t>
            </a:r>
          </a:p>
        </p:txBody>
      </p:sp>
      <p:sp>
        <p:nvSpPr>
          <p:cNvPr id="27" name="Rectangle 26">
            <a:extLst>
              <a:ext uri="{FF2B5EF4-FFF2-40B4-BE49-F238E27FC236}">
                <a16:creationId xmlns:a16="http://schemas.microsoft.com/office/drawing/2014/main" id="{661D2CE4-687C-40C6-B980-12EA7DF9C0C0}"/>
              </a:ext>
            </a:extLst>
          </p:cNvPr>
          <p:cNvSpPr/>
          <p:nvPr/>
        </p:nvSpPr>
        <p:spPr>
          <a:xfrm>
            <a:off x="196530" y="991702"/>
            <a:ext cx="11995470" cy="2677656"/>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rPr>
              <a:t>Worldwide passive fire protection market is expected to reach </a:t>
            </a:r>
            <a:r>
              <a:rPr lang="en-US" sz="2800" b="1" u="sng" dirty="0">
                <a:solidFill>
                  <a:schemeClr val="bg1"/>
                </a:solidFill>
              </a:rPr>
              <a:t>7.13 billion US dollars by 2022</a:t>
            </a:r>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According to numerous studies the annual revenues of the European passive fire protection market follows a steady growing rate expected to reach </a:t>
            </a:r>
            <a:r>
              <a:rPr lang="en-US" sz="2800" b="1" u="sng" dirty="0">
                <a:solidFill>
                  <a:schemeClr val="bg1"/>
                </a:solidFill>
              </a:rPr>
              <a:t>1.57 billion US dollars by 2022</a:t>
            </a:r>
            <a:endParaRPr lang="en-US" sz="2800" dirty="0">
              <a:solidFill>
                <a:schemeClr val="bg1"/>
              </a:solidFill>
            </a:endParaRPr>
          </a:p>
        </p:txBody>
      </p:sp>
      <p:pic>
        <p:nvPicPr>
          <p:cNvPr id="4" name="Picture 3">
            <a:extLst>
              <a:ext uri="{FF2B5EF4-FFF2-40B4-BE49-F238E27FC236}">
                <a16:creationId xmlns:a16="http://schemas.microsoft.com/office/drawing/2014/main" id="{49A4510F-1DA9-4489-ABF5-265600B7FC2A}"/>
              </a:ext>
            </a:extLst>
          </p:cNvPr>
          <p:cNvPicPr>
            <a:picLocks noChangeAspect="1"/>
          </p:cNvPicPr>
          <p:nvPr/>
        </p:nvPicPr>
        <p:blipFill>
          <a:blip r:embed="rId2"/>
          <a:stretch>
            <a:fillRect/>
          </a:stretch>
        </p:blipFill>
        <p:spPr>
          <a:xfrm>
            <a:off x="3130638" y="3690731"/>
            <a:ext cx="6127254" cy="3167269"/>
          </a:xfrm>
          <a:prstGeom prst="rect">
            <a:avLst/>
          </a:prstGeom>
        </p:spPr>
      </p:pic>
    </p:spTree>
    <p:extLst>
      <p:ext uri="{BB962C8B-B14F-4D97-AF65-F5344CB8AC3E}">
        <p14:creationId xmlns:p14="http://schemas.microsoft.com/office/powerpoint/2010/main" val="259236129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C999-B9E8-4734-91A4-C50B07C1796E}"/>
              </a:ext>
            </a:extLst>
          </p:cNvPr>
          <p:cNvSpPr txBox="1">
            <a:spLocks/>
          </p:cNvSpPr>
          <p:nvPr/>
        </p:nvSpPr>
        <p:spPr>
          <a:xfrm>
            <a:off x="0" y="0"/>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8" name="Title 1">
            <a:extLst>
              <a:ext uri="{FF2B5EF4-FFF2-40B4-BE49-F238E27FC236}">
                <a16:creationId xmlns:a16="http://schemas.microsoft.com/office/drawing/2014/main" id="{39F35119-BE94-490F-9EAB-236CBD5ED728}"/>
              </a:ext>
            </a:extLst>
          </p:cNvPr>
          <p:cNvSpPr txBox="1">
            <a:spLocks/>
          </p:cNvSpPr>
          <p:nvPr/>
        </p:nvSpPr>
        <p:spPr>
          <a:xfrm>
            <a:off x="0" y="20436"/>
            <a:ext cx="12192000" cy="871469"/>
          </a:xfrm>
          <a:prstGeom prst="rect">
            <a:avLst/>
          </a:prstGeom>
        </p:spPr>
        <p:txBody>
          <a:bodyPr anchor="ctr">
            <a:no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4000" dirty="0">
                <a:solidFill>
                  <a:schemeClr val="bg1"/>
                </a:solidFill>
              </a:rPr>
              <a:t>RAW MATERIAL-1: Slag from BOLIDEN</a:t>
            </a:r>
          </a:p>
        </p:txBody>
      </p:sp>
      <p:graphicFrame>
        <p:nvGraphicFramePr>
          <p:cNvPr id="5" name="Table 4">
            <a:extLst>
              <a:ext uri="{FF2B5EF4-FFF2-40B4-BE49-F238E27FC236}">
                <a16:creationId xmlns:a16="http://schemas.microsoft.com/office/drawing/2014/main" id="{5E916A06-67BF-4068-9EDE-6B8836460E0B}"/>
              </a:ext>
            </a:extLst>
          </p:cNvPr>
          <p:cNvGraphicFramePr>
            <a:graphicFrameLocks noGrp="1"/>
          </p:cNvGraphicFramePr>
          <p:nvPr>
            <p:extLst>
              <p:ext uri="{D42A27DB-BD31-4B8C-83A1-F6EECF244321}">
                <p14:modId xmlns:p14="http://schemas.microsoft.com/office/powerpoint/2010/main" val="880913900"/>
              </p:ext>
            </p:extLst>
          </p:nvPr>
        </p:nvGraphicFramePr>
        <p:xfrm>
          <a:off x="754912" y="1533569"/>
          <a:ext cx="2411398" cy="4450080"/>
        </p:xfrm>
        <a:graphic>
          <a:graphicData uri="http://schemas.openxmlformats.org/drawingml/2006/table">
            <a:tbl>
              <a:tblPr firstRow="1" bandRow="1">
                <a:tableStyleId>{8A107856-5554-42FB-B03E-39F5DBC370BA}</a:tableStyleId>
              </a:tblPr>
              <a:tblGrid>
                <a:gridCol w="1360968">
                  <a:extLst>
                    <a:ext uri="{9D8B030D-6E8A-4147-A177-3AD203B41FA5}">
                      <a16:colId xmlns:a16="http://schemas.microsoft.com/office/drawing/2014/main" val="3459348260"/>
                    </a:ext>
                  </a:extLst>
                </a:gridCol>
                <a:gridCol w="1050430">
                  <a:extLst>
                    <a:ext uri="{9D8B030D-6E8A-4147-A177-3AD203B41FA5}">
                      <a16:colId xmlns:a16="http://schemas.microsoft.com/office/drawing/2014/main" val="2680087626"/>
                    </a:ext>
                  </a:extLst>
                </a:gridCol>
              </a:tblGrid>
              <a:tr h="370840">
                <a:tc>
                  <a:txBody>
                    <a:bodyPr/>
                    <a:lstStyle/>
                    <a:p>
                      <a:pPr algn="ctr"/>
                      <a:r>
                        <a:rPr lang="en-US" dirty="0"/>
                        <a:t>Component</a:t>
                      </a:r>
                    </a:p>
                  </a:txBody>
                  <a:tcPr/>
                </a:tc>
                <a:tc>
                  <a:txBody>
                    <a:bodyPr/>
                    <a:lstStyle/>
                    <a:p>
                      <a:pPr algn="ctr"/>
                      <a:r>
                        <a:rPr lang="en-US" dirty="0"/>
                        <a:t>%</a:t>
                      </a:r>
                    </a:p>
                  </a:txBody>
                  <a:tcPr/>
                </a:tc>
                <a:extLst>
                  <a:ext uri="{0D108BD9-81ED-4DB2-BD59-A6C34878D82A}">
                    <a16:rowId xmlns:a16="http://schemas.microsoft.com/office/drawing/2014/main" val="2149899511"/>
                  </a:ext>
                </a:extLst>
              </a:tr>
              <a:tr h="370840">
                <a:tc>
                  <a:txBody>
                    <a:bodyPr/>
                    <a:lstStyle/>
                    <a:p>
                      <a:pPr algn="ctr"/>
                      <a:r>
                        <a:rPr lang="en-US" dirty="0" err="1"/>
                        <a:t>FeO</a:t>
                      </a:r>
                      <a:endParaRPr lang="en-US" dirty="0"/>
                    </a:p>
                  </a:txBody>
                  <a:tcPr/>
                </a:tc>
                <a:tc>
                  <a:txBody>
                    <a:bodyPr/>
                    <a:lstStyle/>
                    <a:p>
                      <a:pPr algn="ctr"/>
                      <a:r>
                        <a:rPr lang="en-US" dirty="0"/>
                        <a:t>44,51</a:t>
                      </a:r>
                    </a:p>
                  </a:txBody>
                  <a:tcPr/>
                </a:tc>
                <a:extLst>
                  <a:ext uri="{0D108BD9-81ED-4DB2-BD59-A6C34878D82A}">
                    <a16:rowId xmlns:a16="http://schemas.microsoft.com/office/drawing/2014/main" val="2434195076"/>
                  </a:ext>
                </a:extLst>
              </a:tr>
              <a:tr h="370840">
                <a:tc>
                  <a:txBody>
                    <a:bodyPr/>
                    <a:lstStyle/>
                    <a:p>
                      <a:pPr algn="ctr"/>
                      <a:r>
                        <a:rPr lang="en-US" dirty="0"/>
                        <a:t>Al2O3</a:t>
                      </a:r>
                    </a:p>
                  </a:txBody>
                  <a:tcPr/>
                </a:tc>
                <a:tc>
                  <a:txBody>
                    <a:bodyPr/>
                    <a:lstStyle/>
                    <a:p>
                      <a:pPr algn="ctr"/>
                      <a:r>
                        <a:rPr lang="en-US" dirty="0"/>
                        <a:t>3,30</a:t>
                      </a:r>
                    </a:p>
                  </a:txBody>
                  <a:tcPr/>
                </a:tc>
                <a:extLst>
                  <a:ext uri="{0D108BD9-81ED-4DB2-BD59-A6C34878D82A}">
                    <a16:rowId xmlns:a16="http://schemas.microsoft.com/office/drawing/2014/main" val="2497911040"/>
                  </a:ext>
                </a:extLst>
              </a:tr>
              <a:tr h="370840">
                <a:tc>
                  <a:txBody>
                    <a:bodyPr/>
                    <a:lstStyle/>
                    <a:p>
                      <a:pPr algn="ctr"/>
                      <a:r>
                        <a:rPr lang="en-US" dirty="0"/>
                        <a:t>SiO2</a:t>
                      </a:r>
                    </a:p>
                  </a:txBody>
                  <a:tcPr/>
                </a:tc>
                <a:tc>
                  <a:txBody>
                    <a:bodyPr/>
                    <a:lstStyle/>
                    <a:p>
                      <a:pPr algn="ctr"/>
                      <a:r>
                        <a:rPr lang="en-US" dirty="0"/>
                        <a:t>39,88</a:t>
                      </a:r>
                    </a:p>
                  </a:txBody>
                  <a:tcPr/>
                </a:tc>
                <a:extLst>
                  <a:ext uri="{0D108BD9-81ED-4DB2-BD59-A6C34878D82A}">
                    <a16:rowId xmlns:a16="http://schemas.microsoft.com/office/drawing/2014/main" val="2882761593"/>
                  </a:ext>
                </a:extLst>
              </a:tr>
              <a:tr h="370840">
                <a:tc>
                  <a:txBody>
                    <a:bodyPr/>
                    <a:lstStyle/>
                    <a:p>
                      <a:pPr algn="ctr"/>
                      <a:r>
                        <a:rPr lang="en-US" dirty="0"/>
                        <a:t>TiO2</a:t>
                      </a:r>
                    </a:p>
                  </a:txBody>
                  <a:tcPr/>
                </a:tc>
                <a:tc>
                  <a:txBody>
                    <a:bodyPr/>
                    <a:lstStyle/>
                    <a:p>
                      <a:pPr algn="ctr"/>
                      <a:r>
                        <a:rPr lang="en-US" dirty="0"/>
                        <a:t>0,82</a:t>
                      </a:r>
                    </a:p>
                  </a:txBody>
                  <a:tcPr/>
                </a:tc>
                <a:extLst>
                  <a:ext uri="{0D108BD9-81ED-4DB2-BD59-A6C34878D82A}">
                    <a16:rowId xmlns:a16="http://schemas.microsoft.com/office/drawing/2014/main" val="2516667190"/>
                  </a:ext>
                </a:extLst>
              </a:tr>
              <a:tr h="370840">
                <a:tc>
                  <a:txBody>
                    <a:bodyPr/>
                    <a:lstStyle/>
                    <a:p>
                      <a:pPr algn="ctr"/>
                      <a:r>
                        <a:rPr lang="en-US" dirty="0"/>
                        <a:t>Na2O</a:t>
                      </a:r>
                    </a:p>
                  </a:txBody>
                  <a:tcPr/>
                </a:tc>
                <a:tc>
                  <a:txBody>
                    <a:bodyPr/>
                    <a:lstStyle/>
                    <a:p>
                      <a:pPr algn="ctr"/>
                      <a:r>
                        <a:rPr lang="en-US" dirty="0"/>
                        <a:t>0,60</a:t>
                      </a:r>
                    </a:p>
                  </a:txBody>
                  <a:tcPr/>
                </a:tc>
                <a:extLst>
                  <a:ext uri="{0D108BD9-81ED-4DB2-BD59-A6C34878D82A}">
                    <a16:rowId xmlns:a16="http://schemas.microsoft.com/office/drawing/2014/main" val="2076228424"/>
                  </a:ext>
                </a:extLst>
              </a:tr>
              <a:tr h="370840">
                <a:tc>
                  <a:txBody>
                    <a:bodyPr/>
                    <a:lstStyle/>
                    <a:p>
                      <a:pPr algn="ctr"/>
                      <a:r>
                        <a:rPr lang="en-US" dirty="0" err="1"/>
                        <a:t>CaO</a:t>
                      </a:r>
                      <a:endParaRPr lang="en-US" dirty="0"/>
                    </a:p>
                  </a:txBody>
                  <a:tcPr/>
                </a:tc>
                <a:tc>
                  <a:txBody>
                    <a:bodyPr/>
                    <a:lstStyle/>
                    <a:p>
                      <a:pPr algn="ctr"/>
                      <a:r>
                        <a:rPr lang="en-US" dirty="0"/>
                        <a:t>4,08</a:t>
                      </a:r>
                    </a:p>
                  </a:txBody>
                  <a:tcPr/>
                </a:tc>
                <a:extLst>
                  <a:ext uri="{0D108BD9-81ED-4DB2-BD59-A6C34878D82A}">
                    <a16:rowId xmlns:a16="http://schemas.microsoft.com/office/drawing/2014/main" val="186973867"/>
                  </a:ext>
                </a:extLst>
              </a:tr>
              <a:tr h="370840">
                <a:tc>
                  <a:txBody>
                    <a:bodyPr/>
                    <a:lstStyle/>
                    <a:p>
                      <a:pPr algn="ctr"/>
                      <a:r>
                        <a:rPr lang="en-US" dirty="0"/>
                        <a:t>SO3</a:t>
                      </a:r>
                    </a:p>
                  </a:txBody>
                  <a:tcPr/>
                </a:tc>
                <a:tc>
                  <a:txBody>
                    <a:bodyPr/>
                    <a:lstStyle/>
                    <a:p>
                      <a:pPr algn="ctr"/>
                      <a:r>
                        <a:rPr lang="en-US" dirty="0"/>
                        <a:t>1,19</a:t>
                      </a:r>
                    </a:p>
                  </a:txBody>
                  <a:tcPr/>
                </a:tc>
                <a:extLst>
                  <a:ext uri="{0D108BD9-81ED-4DB2-BD59-A6C34878D82A}">
                    <a16:rowId xmlns:a16="http://schemas.microsoft.com/office/drawing/2014/main" val="3787455030"/>
                  </a:ext>
                </a:extLst>
              </a:tr>
              <a:tr h="370840">
                <a:tc>
                  <a:txBody>
                    <a:bodyPr/>
                    <a:lstStyle/>
                    <a:p>
                      <a:pPr algn="ctr"/>
                      <a:r>
                        <a:rPr lang="en-US" dirty="0"/>
                        <a:t>P2O5</a:t>
                      </a:r>
                    </a:p>
                  </a:txBody>
                  <a:tcPr/>
                </a:tc>
                <a:tc>
                  <a:txBody>
                    <a:bodyPr/>
                    <a:lstStyle/>
                    <a:p>
                      <a:pPr algn="ctr"/>
                      <a:r>
                        <a:rPr lang="en-US" dirty="0"/>
                        <a:t>0,21</a:t>
                      </a:r>
                    </a:p>
                  </a:txBody>
                  <a:tcPr/>
                </a:tc>
                <a:extLst>
                  <a:ext uri="{0D108BD9-81ED-4DB2-BD59-A6C34878D82A}">
                    <a16:rowId xmlns:a16="http://schemas.microsoft.com/office/drawing/2014/main" val="1245953247"/>
                  </a:ext>
                </a:extLst>
              </a:tr>
              <a:tr h="370840">
                <a:tc>
                  <a:txBody>
                    <a:bodyPr/>
                    <a:lstStyle/>
                    <a:p>
                      <a:pPr algn="ctr"/>
                      <a:r>
                        <a:rPr lang="en-US" dirty="0"/>
                        <a:t>Cr2O3</a:t>
                      </a:r>
                    </a:p>
                  </a:txBody>
                  <a:tcPr/>
                </a:tc>
                <a:tc>
                  <a:txBody>
                    <a:bodyPr/>
                    <a:lstStyle/>
                    <a:p>
                      <a:pPr algn="ctr"/>
                      <a:r>
                        <a:rPr lang="en-US" dirty="0"/>
                        <a:t>0,25</a:t>
                      </a:r>
                    </a:p>
                  </a:txBody>
                  <a:tcPr/>
                </a:tc>
                <a:extLst>
                  <a:ext uri="{0D108BD9-81ED-4DB2-BD59-A6C34878D82A}">
                    <a16:rowId xmlns:a16="http://schemas.microsoft.com/office/drawing/2014/main" val="1134370914"/>
                  </a:ext>
                </a:extLst>
              </a:tr>
              <a:tr h="370840">
                <a:tc>
                  <a:txBody>
                    <a:bodyPr/>
                    <a:lstStyle/>
                    <a:p>
                      <a:pPr algn="ctr"/>
                      <a:r>
                        <a:rPr lang="en-US" dirty="0" err="1"/>
                        <a:t>ZnO</a:t>
                      </a:r>
                      <a:endParaRPr lang="en-US" dirty="0"/>
                    </a:p>
                  </a:txBody>
                  <a:tcPr/>
                </a:tc>
                <a:tc>
                  <a:txBody>
                    <a:bodyPr/>
                    <a:lstStyle/>
                    <a:p>
                      <a:pPr algn="ctr"/>
                      <a:r>
                        <a:rPr lang="en-US" dirty="0"/>
                        <a:t>1,77</a:t>
                      </a:r>
                    </a:p>
                  </a:txBody>
                  <a:tcPr/>
                </a:tc>
                <a:extLst>
                  <a:ext uri="{0D108BD9-81ED-4DB2-BD59-A6C34878D82A}">
                    <a16:rowId xmlns:a16="http://schemas.microsoft.com/office/drawing/2014/main" val="1768108909"/>
                  </a:ext>
                </a:extLst>
              </a:tr>
              <a:tr h="370840">
                <a:tc>
                  <a:txBody>
                    <a:bodyPr/>
                    <a:lstStyle/>
                    <a:p>
                      <a:pPr algn="ctr"/>
                      <a:r>
                        <a:rPr lang="en-US" dirty="0"/>
                        <a:t>MgO</a:t>
                      </a:r>
                    </a:p>
                  </a:txBody>
                  <a:tcPr/>
                </a:tc>
                <a:tc>
                  <a:txBody>
                    <a:bodyPr/>
                    <a:lstStyle/>
                    <a:p>
                      <a:pPr algn="ctr"/>
                      <a:r>
                        <a:rPr lang="en-US" dirty="0"/>
                        <a:t>1,47</a:t>
                      </a:r>
                    </a:p>
                  </a:txBody>
                  <a:tcPr/>
                </a:tc>
                <a:extLst>
                  <a:ext uri="{0D108BD9-81ED-4DB2-BD59-A6C34878D82A}">
                    <a16:rowId xmlns:a16="http://schemas.microsoft.com/office/drawing/2014/main" val="2949130288"/>
                  </a:ext>
                </a:extLst>
              </a:tr>
            </a:tbl>
          </a:graphicData>
        </a:graphic>
      </p:graphicFrame>
      <p:pic>
        <p:nvPicPr>
          <p:cNvPr id="6" name="Picture 5">
            <a:extLst>
              <a:ext uri="{FF2B5EF4-FFF2-40B4-BE49-F238E27FC236}">
                <a16:creationId xmlns:a16="http://schemas.microsoft.com/office/drawing/2014/main" id="{7321F427-C4BE-4775-A81B-A21FFA76F220}"/>
              </a:ext>
            </a:extLst>
          </p:cNvPr>
          <p:cNvPicPr>
            <a:picLocks noChangeAspect="1"/>
          </p:cNvPicPr>
          <p:nvPr/>
        </p:nvPicPr>
        <p:blipFill>
          <a:blip r:embed="rId2"/>
          <a:stretch>
            <a:fillRect/>
          </a:stretch>
        </p:blipFill>
        <p:spPr>
          <a:xfrm>
            <a:off x="3372519" y="1633772"/>
            <a:ext cx="6066473" cy="4249674"/>
          </a:xfrm>
          <a:prstGeom prst="rect">
            <a:avLst/>
          </a:prstGeom>
        </p:spPr>
      </p:pic>
      <p:sp>
        <p:nvSpPr>
          <p:cNvPr id="10" name="Rectangle 9">
            <a:extLst>
              <a:ext uri="{FF2B5EF4-FFF2-40B4-BE49-F238E27FC236}">
                <a16:creationId xmlns:a16="http://schemas.microsoft.com/office/drawing/2014/main" id="{DB5447EB-8BD0-4EAA-A5BA-3113F3A5D380}"/>
              </a:ext>
            </a:extLst>
          </p:cNvPr>
          <p:cNvSpPr/>
          <p:nvPr/>
        </p:nvSpPr>
        <p:spPr>
          <a:xfrm>
            <a:off x="9645201" y="2736502"/>
            <a:ext cx="2546799" cy="1384995"/>
          </a:xfrm>
          <a:prstGeom prst="rect">
            <a:avLst/>
          </a:prstGeom>
        </p:spPr>
        <p:txBody>
          <a:bodyPr wrap="square">
            <a:spAutoFit/>
          </a:bodyPr>
          <a:lstStyle/>
          <a:p>
            <a:pPr algn="ctr"/>
            <a:r>
              <a:rPr lang="en-US" sz="2800" dirty="0">
                <a:solidFill>
                  <a:schemeClr val="bg1"/>
                </a:solidFill>
              </a:rPr>
              <a:t>Totally amorphous Fayalitic slag</a:t>
            </a:r>
          </a:p>
        </p:txBody>
      </p:sp>
    </p:spTree>
    <p:extLst>
      <p:ext uri="{BB962C8B-B14F-4D97-AF65-F5344CB8AC3E}">
        <p14:creationId xmlns:p14="http://schemas.microsoft.com/office/powerpoint/2010/main" val="1466862140"/>
      </p:ext>
    </p:extLst>
  </p:cSld>
  <p:clrMapOvr>
    <a:masterClrMapping/>
  </p:clrMapOvr>
  <p:transition spd="slow">
    <p:cover/>
  </p:transition>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1456</TotalTime>
  <Words>795</Words>
  <Application>Microsoft Office PowerPoint</Application>
  <PresentationFormat>Widescreen</PresentationFormat>
  <Paragraphs>198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Schoolbook</vt:lpstr>
      <vt:lpstr>Corbel</vt:lpstr>
      <vt:lpstr>Headlines</vt:lpstr>
      <vt:lpstr> Utilization of slags for development of fire resistant geopolymers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of slags for development of fire resistant geopolymers </dc:title>
  <dc:creator>Dimitris Panias</dc:creator>
  <cp:lastModifiedBy>Dimitris Panias</cp:lastModifiedBy>
  <cp:revision>49</cp:revision>
  <dcterms:created xsi:type="dcterms:W3CDTF">2019-03-30T14:47:03Z</dcterms:created>
  <dcterms:modified xsi:type="dcterms:W3CDTF">2019-04-02T08:48:59Z</dcterms:modified>
</cp:coreProperties>
</file>